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7" r:id="rId2"/>
    <p:sldId id="258" r:id="rId3"/>
    <p:sldId id="259" r:id="rId4"/>
    <p:sldId id="695" r:id="rId5"/>
    <p:sldId id="696" r:id="rId6"/>
    <p:sldId id="658" r:id="rId7"/>
    <p:sldId id="659" r:id="rId8"/>
    <p:sldId id="660" r:id="rId9"/>
    <p:sldId id="661" r:id="rId10"/>
    <p:sldId id="662" r:id="rId11"/>
    <p:sldId id="663" r:id="rId12"/>
    <p:sldId id="664" r:id="rId13"/>
    <p:sldId id="665" r:id="rId14"/>
    <p:sldId id="666" r:id="rId15"/>
    <p:sldId id="667" r:id="rId16"/>
    <p:sldId id="668" r:id="rId17"/>
    <p:sldId id="669" r:id="rId18"/>
    <p:sldId id="670" r:id="rId19"/>
    <p:sldId id="671" r:id="rId20"/>
    <p:sldId id="672" r:id="rId21"/>
    <p:sldId id="673" r:id="rId22"/>
    <p:sldId id="674" r:id="rId23"/>
    <p:sldId id="675" r:id="rId24"/>
    <p:sldId id="698" r:id="rId25"/>
    <p:sldId id="699" r:id="rId26"/>
    <p:sldId id="715" r:id="rId27"/>
    <p:sldId id="700" r:id="rId28"/>
    <p:sldId id="702" r:id="rId29"/>
    <p:sldId id="717" r:id="rId30"/>
    <p:sldId id="718" r:id="rId31"/>
    <p:sldId id="703" r:id="rId32"/>
    <p:sldId id="704" r:id="rId33"/>
    <p:sldId id="706" r:id="rId34"/>
    <p:sldId id="707" r:id="rId35"/>
    <p:sldId id="720" r:id="rId36"/>
    <p:sldId id="722" r:id="rId37"/>
    <p:sldId id="721" r:id="rId38"/>
    <p:sldId id="709" r:id="rId39"/>
    <p:sldId id="711" r:id="rId40"/>
    <p:sldId id="712" r:id="rId41"/>
    <p:sldId id="713" r:id="rId42"/>
    <p:sldId id="714"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D4C4"/>
    <a:srgbClr val="FFD8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p:restoredTop sz="94643"/>
  </p:normalViewPr>
  <p:slideViewPr>
    <p:cSldViewPr snapToGrid="0" snapToObjects="1">
      <p:cViewPr varScale="1">
        <p:scale>
          <a:sx n="120" d="100"/>
          <a:sy n="120" d="100"/>
        </p:scale>
        <p:origin x="1240" y="176"/>
      </p:cViewPr>
      <p:guideLst>
        <p:guide orient="horz" pos="2160"/>
        <p:guide pos="2880"/>
      </p:guideLst>
    </p:cSldViewPr>
  </p:slideViewPr>
  <p:outlineViewPr>
    <p:cViewPr>
      <p:scale>
        <a:sx n="33" d="100"/>
        <a:sy n="33" d="100"/>
      </p:scale>
      <p:origin x="0" y="-12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99115-4882-D242-80EE-E93AD911618F}" type="datetimeFigureOut">
              <a:rPr lang="en-US" smtClean="0"/>
              <a:t>4/29/18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C353C-B618-F049-BA49-020FC7E522D5}" type="slidenum">
              <a:rPr lang="en-US" smtClean="0"/>
              <a:t>‹#›</a:t>
            </a:fld>
            <a:endParaRPr lang="en-US"/>
          </a:p>
        </p:txBody>
      </p:sp>
    </p:spTree>
    <p:extLst>
      <p:ext uri="{BB962C8B-B14F-4D97-AF65-F5344CB8AC3E}">
        <p14:creationId xmlns:p14="http://schemas.microsoft.com/office/powerpoint/2010/main" val="1606046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46CCC4-0C0E-B640-BD12-CD7632D0E76F}" type="datetimeFigureOut">
              <a:rPr lang="en-US" smtClean="0"/>
              <a:t>4/29/18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21070-B3B6-AC4A-A63E-6B82626DFA48}" type="slidenum">
              <a:rPr lang="en-US" smtClean="0"/>
              <a:t>‹#›</a:t>
            </a:fld>
            <a:endParaRPr lang="en-US"/>
          </a:p>
        </p:txBody>
      </p:sp>
    </p:spTree>
    <p:extLst>
      <p:ext uri="{BB962C8B-B14F-4D97-AF65-F5344CB8AC3E}">
        <p14:creationId xmlns:p14="http://schemas.microsoft.com/office/powerpoint/2010/main" val="302526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CCC4-0C0E-B640-BD12-CD7632D0E76F}" type="datetimeFigureOut">
              <a:rPr lang="en-US" smtClean="0"/>
              <a:t>4/29/18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21070-B3B6-AC4A-A63E-6B82626DFA48}" type="slidenum">
              <a:rPr lang="en-US" smtClean="0"/>
              <a:t>‹#›</a:t>
            </a:fld>
            <a:endParaRPr lang="en-US"/>
          </a:p>
        </p:txBody>
      </p:sp>
    </p:spTree>
    <p:extLst>
      <p:ext uri="{BB962C8B-B14F-4D97-AF65-F5344CB8AC3E}">
        <p14:creationId xmlns:p14="http://schemas.microsoft.com/office/powerpoint/2010/main" val="2707911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CCC4-0C0E-B640-BD12-CD7632D0E76F}" type="datetimeFigureOut">
              <a:rPr lang="en-US" smtClean="0"/>
              <a:t>4/29/18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21070-B3B6-AC4A-A63E-6B82626DFA48}" type="slidenum">
              <a:rPr lang="en-US" smtClean="0"/>
              <a:t>‹#›</a:t>
            </a:fld>
            <a:endParaRPr lang="en-US"/>
          </a:p>
        </p:txBody>
      </p:sp>
    </p:spTree>
    <p:extLst>
      <p:ext uri="{BB962C8B-B14F-4D97-AF65-F5344CB8AC3E}">
        <p14:creationId xmlns:p14="http://schemas.microsoft.com/office/powerpoint/2010/main" val="281790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CCC4-0C0E-B640-BD12-CD7632D0E76F}" type="datetimeFigureOut">
              <a:rPr lang="en-US" smtClean="0"/>
              <a:t>4/29/18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21070-B3B6-AC4A-A63E-6B82626DFA48}" type="slidenum">
              <a:rPr lang="en-US" smtClean="0"/>
              <a:t>‹#›</a:t>
            </a:fld>
            <a:endParaRPr lang="en-US"/>
          </a:p>
        </p:txBody>
      </p:sp>
    </p:spTree>
    <p:extLst>
      <p:ext uri="{BB962C8B-B14F-4D97-AF65-F5344CB8AC3E}">
        <p14:creationId xmlns:p14="http://schemas.microsoft.com/office/powerpoint/2010/main" val="112559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46CCC4-0C0E-B640-BD12-CD7632D0E76F}" type="datetimeFigureOut">
              <a:rPr lang="en-US" smtClean="0"/>
              <a:t>4/29/18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21070-B3B6-AC4A-A63E-6B82626DFA48}" type="slidenum">
              <a:rPr lang="en-US" smtClean="0"/>
              <a:t>‹#›</a:t>
            </a:fld>
            <a:endParaRPr lang="en-US"/>
          </a:p>
        </p:txBody>
      </p:sp>
    </p:spTree>
    <p:extLst>
      <p:ext uri="{BB962C8B-B14F-4D97-AF65-F5344CB8AC3E}">
        <p14:creationId xmlns:p14="http://schemas.microsoft.com/office/powerpoint/2010/main" val="247871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46CCC4-0C0E-B640-BD12-CD7632D0E76F}" type="datetimeFigureOut">
              <a:rPr lang="en-US" smtClean="0"/>
              <a:t>4/29/18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21070-B3B6-AC4A-A63E-6B82626DFA48}" type="slidenum">
              <a:rPr lang="en-US" smtClean="0"/>
              <a:t>‹#›</a:t>
            </a:fld>
            <a:endParaRPr lang="en-US"/>
          </a:p>
        </p:txBody>
      </p:sp>
    </p:spTree>
    <p:extLst>
      <p:ext uri="{BB962C8B-B14F-4D97-AF65-F5344CB8AC3E}">
        <p14:creationId xmlns:p14="http://schemas.microsoft.com/office/powerpoint/2010/main" val="418943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46CCC4-0C0E-B640-BD12-CD7632D0E76F}" type="datetimeFigureOut">
              <a:rPr lang="en-US" smtClean="0"/>
              <a:t>4/29/18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F21070-B3B6-AC4A-A63E-6B82626DFA48}" type="slidenum">
              <a:rPr lang="en-US" smtClean="0"/>
              <a:t>‹#›</a:t>
            </a:fld>
            <a:endParaRPr lang="en-US"/>
          </a:p>
        </p:txBody>
      </p:sp>
    </p:spTree>
    <p:extLst>
      <p:ext uri="{BB962C8B-B14F-4D97-AF65-F5344CB8AC3E}">
        <p14:creationId xmlns:p14="http://schemas.microsoft.com/office/powerpoint/2010/main" val="266268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46CCC4-0C0E-B640-BD12-CD7632D0E76F}" type="datetimeFigureOut">
              <a:rPr lang="en-US" smtClean="0"/>
              <a:t>4/29/18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F21070-B3B6-AC4A-A63E-6B82626DFA48}" type="slidenum">
              <a:rPr lang="en-US" smtClean="0"/>
              <a:t>‹#›</a:t>
            </a:fld>
            <a:endParaRPr lang="en-US"/>
          </a:p>
        </p:txBody>
      </p:sp>
    </p:spTree>
    <p:extLst>
      <p:ext uri="{BB962C8B-B14F-4D97-AF65-F5344CB8AC3E}">
        <p14:creationId xmlns:p14="http://schemas.microsoft.com/office/powerpoint/2010/main" val="234479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6CCC4-0C0E-B640-BD12-CD7632D0E76F}" type="datetimeFigureOut">
              <a:rPr lang="en-US" smtClean="0"/>
              <a:t>4/29/18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F21070-B3B6-AC4A-A63E-6B82626DFA48}" type="slidenum">
              <a:rPr lang="en-US" smtClean="0"/>
              <a:t>‹#›</a:t>
            </a:fld>
            <a:endParaRPr lang="en-US"/>
          </a:p>
        </p:txBody>
      </p:sp>
    </p:spTree>
    <p:extLst>
      <p:ext uri="{BB962C8B-B14F-4D97-AF65-F5344CB8AC3E}">
        <p14:creationId xmlns:p14="http://schemas.microsoft.com/office/powerpoint/2010/main" val="54496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46CCC4-0C0E-B640-BD12-CD7632D0E76F}" type="datetimeFigureOut">
              <a:rPr lang="en-US" smtClean="0"/>
              <a:t>4/29/18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21070-B3B6-AC4A-A63E-6B82626DFA48}" type="slidenum">
              <a:rPr lang="en-US" smtClean="0"/>
              <a:t>‹#›</a:t>
            </a:fld>
            <a:endParaRPr lang="en-US"/>
          </a:p>
        </p:txBody>
      </p:sp>
    </p:spTree>
    <p:extLst>
      <p:ext uri="{BB962C8B-B14F-4D97-AF65-F5344CB8AC3E}">
        <p14:creationId xmlns:p14="http://schemas.microsoft.com/office/powerpoint/2010/main" val="1208112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46CCC4-0C0E-B640-BD12-CD7632D0E76F}" type="datetimeFigureOut">
              <a:rPr lang="en-US" smtClean="0"/>
              <a:t>4/29/18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21070-B3B6-AC4A-A63E-6B82626DFA48}" type="slidenum">
              <a:rPr lang="en-US" smtClean="0"/>
              <a:t>‹#›</a:t>
            </a:fld>
            <a:endParaRPr lang="en-US"/>
          </a:p>
        </p:txBody>
      </p:sp>
    </p:spTree>
    <p:extLst>
      <p:ext uri="{BB962C8B-B14F-4D97-AF65-F5344CB8AC3E}">
        <p14:creationId xmlns:p14="http://schemas.microsoft.com/office/powerpoint/2010/main" val="227673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6CCC4-0C0E-B640-BD12-CD7632D0E76F}" type="datetimeFigureOut">
              <a:rPr lang="en-US" smtClean="0"/>
              <a:t>4/29/18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21070-B3B6-AC4A-A63E-6B82626DFA48}" type="slidenum">
              <a:rPr lang="en-US" smtClean="0"/>
              <a:t>‹#›</a:t>
            </a:fld>
            <a:endParaRPr lang="en-US"/>
          </a:p>
        </p:txBody>
      </p:sp>
    </p:spTree>
    <p:extLst>
      <p:ext uri="{BB962C8B-B14F-4D97-AF65-F5344CB8AC3E}">
        <p14:creationId xmlns:p14="http://schemas.microsoft.com/office/powerpoint/2010/main" val="3046228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Concepts of Biology</a:t>
            </a:r>
            <a:br>
              <a:rPr lang="en-US" dirty="0"/>
            </a:br>
            <a:r>
              <a:rPr lang="en-US" dirty="0" err="1"/>
              <a:t>Biol</a:t>
            </a:r>
            <a:r>
              <a:rPr lang="en-US" dirty="0"/>
              <a:t> 111</a:t>
            </a:r>
            <a:br>
              <a:rPr lang="en-US" dirty="0"/>
            </a:br>
            <a:r>
              <a:rPr lang="en-US" dirty="0"/>
              <a:t>Minot State University</a:t>
            </a:r>
          </a:p>
        </p:txBody>
      </p:sp>
      <p:sp>
        <p:nvSpPr>
          <p:cNvPr id="3" name="Subtitle 2"/>
          <p:cNvSpPr>
            <a:spLocks noGrp="1"/>
          </p:cNvSpPr>
          <p:nvPr>
            <p:ph type="subTitle" idx="1"/>
          </p:nvPr>
        </p:nvSpPr>
        <p:spPr/>
        <p:txBody>
          <a:bodyPr>
            <a:normAutofit fontScale="70000" lnSpcReduction="20000"/>
          </a:bodyPr>
          <a:lstStyle/>
          <a:p>
            <a:endParaRPr lang="en-US" dirty="0"/>
          </a:p>
          <a:p>
            <a:r>
              <a:rPr lang="en-US" dirty="0"/>
              <a:t>Lecture, MWF 12:00-12:50 pm </a:t>
            </a:r>
          </a:p>
          <a:p>
            <a:r>
              <a:rPr lang="en-US" dirty="0"/>
              <a:t>Cyril Moore Science Center, Room 16</a:t>
            </a:r>
          </a:p>
          <a:p>
            <a:r>
              <a:rPr lang="en-US" dirty="0"/>
              <a:t>Lab, Tuesdays/Thursdays</a:t>
            </a:r>
          </a:p>
          <a:p>
            <a:r>
              <a:rPr lang="en-US" dirty="0"/>
              <a:t>Swain Hall, Room 304</a:t>
            </a:r>
          </a:p>
        </p:txBody>
      </p:sp>
      <p:pic>
        <p:nvPicPr>
          <p:cNvPr id="1026" name="Picture 2" descr="BiologyColorlogo"/>
          <p:cNvPicPr>
            <a:picLocks noChangeAspect="1" noChangeArrowheads="1"/>
          </p:cNvPicPr>
          <p:nvPr/>
        </p:nvPicPr>
        <p:blipFill>
          <a:blip r:embed="rId2" cstate="print"/>
          <a:srcRect/>
          <a:stretch>
            <a:fillRect/>
          </a:stretch>
        </p:blipFill>
        <p:spPr bwMode="auto">
          <a:xfrm>
            <a:off x="304800" y="304800"/>
            <a:ext cx="3886200" cy="1670385"/>
          </a:xfrm>
          <a:prstGeom prst="rect">
            <a:avLst/>
          </a:prstGeom>
          <a:noFill/>
          <a:ln w="9525">
            <a:noFill/>
            <a:miter lim="800000"/>
            <a:headEnd/>
            <a:tailEnd/>
          </a:ln>
        </p:spPr>
      </p:pic>
    </p:spTree>
    <p:extLst>
      <p:ext uri="{BB962C8B-B14F-4D97-AF65-F5344CB8AC3E}">
        <p14:creationId xmlns:p14="http://schemas.microsoft.com/office/powerpoint/2010/main" val="2502099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380B1DA5-0106-434D-95BA-40A363102466}"/>
              </a:ext>
            </a:extLst>
          </p:cNvPr>
          <p:cNvSpPr>
            <a:spLocks noGrp="1"/>
          </p:cNvSpPr>
          <p:nvPr>
            <p:ph type="title"/>
          </p:nvPr>
        </p:nvSpPr>
        <p:spPr/>
        <p:txBody>
          <a:bodyPr/>
          <a:lstStyle/>
          <a:p>
            <a:endParaRPr lang="en-US" altLang="en-US">
              <a:ea typeface="ＭＳ Ｐゴシック" panose="020B0600070205080204" pitchFamily="34" charset="-128"/>
            </a:endParaRPr>
          </a:p>
        </p:txBody>
      </p:sp>
      <p:sp>
        <p:nvSpPr>
          <p:cNvPr id="21506" name="Content Placeholder 2">
            <a:extLst>
              <a:ext uri="{FF2B5EF4-FFF2-40B4-BE49-F238E27FC236}">
                <a16:creationId xmlns:a16="http://schemas.microsoft.com/office/drawing/2014/main" id="{0B188F46-F9A7-6D42-91BF-2538E5D1D60A}"/>
              </a:ext>
            </a:extLst>
          </p:cNvPr>
          <p:cNvSpPr>
            <a:spLocks noGrp="1"/>
          </p:cNvSpPr>
          <p:nvPr>
            <p:ph idx="1"/>
          </p:nvPr>
        </p:nvSpPr>
        <p:spPr/>
        <p:txBody>
          <a:bodyPr/>
          <a:lstStyle/>
          <a:p>
            <a:r>
              <a:rPr lang="en-US" altLang="en-US">
                <a:ea typeface="ＭＳ Ｐゴシック" panose="020B0600070205080204" pitchFamily="34" charset="-128"/>
              </a:rPr>
              <a:t>Darwin and another naturalist shared the same interest and the same focus of study.</a:t>
            </a:r>
          </a:p>
          <a:p>
            <a:endParaRPr lang="en-US" altLang="en-US">
              <a:ea typeface="ＭＳ Ｐゴシック" panose="020B0600070205080204" pitchFamily="34" charset="-128"/>
            </a:endParaRPr>
          </a:p>
          <a:p>
            <a:pPr>
              <a:buFont typeface="Arial" panose="020B0604020202020204" pitchFamily="34" charset="0"/>
              <a:buNone/>
            </a:pPr>
            <a:r>
              <a:rPr lang="en-US" altLang="en-US">
                <a:ea typeface="ＭＳ Ｐゴシック" panose="020B0600070205080204" pitchFamily="34" charset="-128"/>
              </a:rPr>
              <a:t>…to explain the diversity of life, and the relatedness of organisms.</a:t>
            </a:r>
          </a:p>
          <a:p>
            <a:pPr>
              <a:buFont typeface="Arial" panose="020B0604020202020204" pitchFamily="34" charset="0"/>
              <a:buNone/>
            </a:pPr>
            <a:endParaRPr lang="en-US" altLang="en-US">
              <a:ea typeface="ＭＳ Ｐゴシック" panose="020B0600070205080204" pitchFamily="34" charset="-128"/>
            </a:endParaRPr>
          </a:p>
          <a:p>
            <a:pPr>
              <a:buFont typeface="Arial" panose="020B0604020202020204" pitchFamily="34" charset="0"/>
              <a:buNone/>
            </a:pPr>
            <a:r>
              <a:rPr lang="en-US" altLang="en-US">
                <a:ea typeface="ＭＳ Ｐゴシック" panose="020B0600070205080204" pitchFamily="34" charset="-128"/>
              </a:rPr>
              <a:t>The other naturalist was named </a:t>
            </a:r>
            <a:r>
              <a:rPr lang="en-US" altLang="en-US" b="1">
                <a:ea typeface="ＭＳ Ｐゴシック" panose="020B0600070205080204" pitchFamily="34" charset="-128"/>
              </a:rPr>
              <a:t>Alfred  Russel Wallace.</a:t>
            </a:r>
          </a:p>
        </p:txBody>
      </p:sp>
    </p:spTree>
    <p:extLst>
      <p:ext uri="{BB962C8B-B14F-4D97-AF65-F5344CB8AC3E}">
        <p14:creationId xmlns:p14="http://schemas.microsoft.com/office/powerpoint/2010/main" val="1743895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48443662-6B91-D34A-8AFA-CAF6FD9DBA71}"/>
              </a:ext>
            </a:extLst>
          </p:cNvPr>
          <p:cNvSpPr>
            <a:spLocks noGrp="1"/>
          </p:cNvSpPr>
          <p:nvPr>
            <p:ph type="title"/>
          </p:nvPr>
        </p:nvSpPr>
        <p:spPr/>
        <p:txBody>
          <a:bodyPr/>
          <a:lstStyle/>
          <a:p>
            <a:r>
              <a:rPr lang="en-US" altLang="en-US">
                <a:ea typeface="ＭＳ Ｐゴシック" panose="020B0600070205080204" pitchFamily="34" charset="-128"/>
              </a:rPr>
              <a:t>Darwin and Wallace</a:t>
            </a:r>
          </a:p>
        </p:txBody>
      </p:sp>
      <p:sp>
        <p:nvSpPr>
          <p:cNvPr id="3" name="Content Placeholder 2">
            <a:extLst>
              <a:ext uri="{FF2B5EF4-FFF2-40B4-BE49-F238E27FC236}">
                <a16:creationId xmlns:a16="http://schemas.microsoft.com/office/drawing/2014/main" id="{D28B4D9F-7253-A242-866D-61D247A200E5}"/>
              </a:ext>
            </a:extLst>
          </p:cNvPr>
          <p:cNvSpPr>
            <a:spLocks noGrp="1"/>
          </p:cNvSpPr>
          <p:nvPr>
            <p:ph idx="1"/>
          </p:nvPr>
        </p:nvSpPr>
        <p:spPr/>
        <p:txBody>
          <a:bodyPr/>
          <a:lstStyle/>
          <a:p>
            <a:pPr>
              <a:defRPr/>
            </a:pPr>
            <a:r>
              <a:rPr lang="en-US" dirty="0"/>
              <a:t>Both took several bodies of knowledge and combined them into one hypothesis.</a:t>
            </a:r>
          </a:p>
          <a:p>
            <a:pPr>
              <a:defRPr/>
            </a:pPr>
            <a:endParaRPr lang="en-US" dirty="0"/>
          </a:p>
          <a:p>
            <a:pPr>
              <a:defRPr/>
            </a:pPr>
            <a:r>
              <a:rPr lang="en-US" dirty="0"/>
              <a:t>They studied </a:t>
            </a:r>
            <a:r>
              <a:rPr lang="en-US" b="1" dirty="0"/>
              <a:t>geography</a:t>
            </a:r>
            <a:r>
              <a:rPr lang="en-US" dirty="0"/>
              <a:t>.  They noted the existence of certain species in specific </a:t>
            </a:r>
            <a:r>
              <a:rPr lang="en-US" b="1" dirty="0"/>
              <a:t>places</a:t>
            </a:r>
            <a:r>
              <a:rPr lang="en-US" dirty="0"/>
              <a:t>.</a:t>
            </a:r>
          </a:p>
          <a:p>
            <a:pPr lvl="1">
              <a:defRPr/>
            </a:pPr>
            <a:r>
              <a:rPr lang="en-US" dirty="0"/>
              <a:t>Similar species seemed to come from physically linked places.  The more disconnected physically, the more differences they saw in groups of living things.</a:t>
            </a:r>
          </a:p>
          <a:p>
            <a:pPr marL="457200" lvl="1" indent="0">
              <a:buFont typeface="Arial" panose="020B0604020202020204" pitchFamily="34" charset="0"/>
              <a:buNone/>
              <a:defRPr/>
            </a:pPr>
            <a:endParaRPr lang="en-US" dirty="0"/>
          </a:p>
        </p:txBody>
      </p:sp>
    </p:spTree>
    <p:extLst>
      <p:ext uri="{BB962C8B-B14F-4D97-AF65-F5344CB8AC3E}">
        <p14:creationId xmlns:p14="http://schemas.microsoft.com/office/powerpoint/2010/main" val="1616393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720CB285-22B9-694C-BCCB-C375075A7A21}"/>
              </a:ext>
            </a:extLst>
          </p:cNvPr>
          <p:cNvSpPr>
            <a:spLocks noGrp="1"/>
          </p:cNvSpPr>
          <p:nvPr>
            <p:ph type="title"/>
          </p:nvPr>
        </p:nvSpPr>
        <p:spPr/>
        <p:txBody>
          <a:bodyPr/>
          <a:lstStyle/>
          <a:p>
            <a:r>
              <a:rPr lang="en-US" altLang="en-US">
                <a:ea typeface="ＭＳ Ｐゴシック" panose="020B0600070205080204" pitchFamily="34" charset="-128"/>
              </a:rPr>
              <a:t>Darwin</a:t>
            </a:r>
            <a:r>
              <a:rPr lang="ja-JP" altLang="en-US">
                <a:ea typeface="ＭＳ Ｐゴシック" panose="020B0600070205080204" pitchFamily="34" charset="-128"/>
              </a:rPr>
              <a:t>’</a:t>
            </a:r>
            <a:r>
              <a:rPr lang="en-US" altLang="ja-JP">
                <a:ea typeface="ＭＳ Ｐゴシック" panose="020B0600070205080204" pitchFamily="34" charset="-128"/>
              </a:rPr>
              <a:t>s travels</a:t>
            </a:r>
            <a:endParaRPr lang="en-US" altLang="en-US">
              <a:ea typeface="ＭＳ Ｐゴシック" panose="020B0600070205080204" pitchFamily="34" charset="-128"/>
            </a:endParaRPr>
          </a:p>
        </p:txBody>
      </p:sp>
      <p:sp>
        <p:nvSpPr>
          <p:cNvPr id="23554" name="Content Placeholder 2">
            <a:extLst>
              <a:ext uri="{FF2B5EF4-FFF2-40B4-BE49-F238E27FC236}">
                <a16:creationId xmlns:a16="http://schemas.microsoft.com/office/drawing/2014/main" id="{3D65836A-AD40-4F4B-8D1A-3561428C826A}"/>
              </a:ext>
            </a:extLst>
          </p:cNvPr>
          <p:cNvSpPr>
            <a:spLocks noGrp="1"/>
          </p:cNvSpPr>
          <p:nvPr>
            <p:ph idx="1"/>
          </p:nvPr>
        </p:nvSpPr>
        <p:spPr/>
        <p:txBody>
          <a:bodyPr/>
          <a:lstStyle/>
          <a:p>
            <a:r>
              <a:rPr lang="en-US" altLang="en-US">
                <a:ea typeface="ＭＳ Ｐゴシック" panose="020B0600070205080204" pitchFamily="34" charset="-128"/>
              </a:rPr>
              <a:t>1.  He travelled to different but adjacent continents. (including many islands)</a:t>
            </a:r>
          </a:p>
        </p:txBody>
      </p:sp>
      <p:pic>
        <p:nvPicPr>
          <p:cNvPr id="23555" name="Picture 2" descr="mad25510_14_01b.jpg">
            <a:extLst>
              <a:ext uri="{FF2B5EF4-FFF2-40B4-BE49-F238E27FC236}">
                <a16:creationId xmlns:a16="http://schemas.microsoft.com/office/drawing/2014/main" id="{D72A2C95-B88C-D54A-83E7-2673ADE86D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13050"/>
            <a:ext cx="8067675" cy="4044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250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93164E00-6679-744E-8745-947A26C93F36}"/>
              </a:ext>
            </a:extLst>
          </p:cNvPr>
          <p:cNvSpPr>
            <a:spLocks noGrp="1"/>
          </p:cNvSpPr>
          <p:nvPr>
            <p:ph type="title"/>
          </p:nvPr>
        </p:nvSpPr>
        <p:spPr>
          <a:xfrm>
            <a:off x="0" y="0"/>
            <a:ext cx="1911350" cy="344488"/>
          </a:xfrm>
        </p:spPr>
        <p:txBody>
          <a:bodyPr>
            <a:normAutofit fontScale="90000"/>
          </a:bodyPr>
          <a:lstStyle/>
          <a:p>
            <a:r>
              <a:rPr lang="en-US" altLang="en-US">
                <a:ea typeface="ＭＳ Ｐゴシック" panose="020B0600070205080204" pitchFamily="34" charset="-128"/>
                <a:sym typeface="Arial" panose="020B0604020202020204" pitchFamily="34" charset="0"/>
              </a:rPr>
              <a:t>Fig. 14.11</a:t>
            </a:r>
          </a:p>
        </p:txBody>
      </p:sp>
      <p:pic>
        <p:nvPicPr>
          <p:cNvPr id="24578" name="Picture 2" descr="mad25510_14_11.jpg">
            <a:extLst>
              <a:ext uri="{FF2B5EF4-FFF2-40B4-BE49-F238E27FC236}">
                <a16:creationId xmlns:a16="http://schemas.microsoft.com/office/drawing/2014/main" id="{FA508A6E-FA39-0E41-B2A8-DE734B3E5C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25600"/>
            <a:ext cx="8686800" cy="3606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579" name="TextBox 1">
            <a:extLst>
              <a:ext uri="{FF2B5EF4-FFF2-40B4-BE49-F238E27FC236}">
                <a16:creationId xmlns:a16="http://schemas.microsoft.com/office/drawing/2014/main" id="{885F6488-514D-D945-BD91-344A80F7834F}"/>
              </a:ext>
            </a:extLst>
          </p:cNvPr>
          <p:cNvSpPr txBox="1">
            <a:spLocks noChangeArrowheads="1"/>
          </p:cNvSpPr>
          <p:nvPr/>
        </p:nvSpPr>
        <p:spPr bwMode="auto">
          <a:xfrm>
            <a:off x="2209800" y="6858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3600"/>
              <a:t>Wallace</a:t>
            </a:r>
            <a:r>
              <a:rPr lang="ja-JP" altLang="en-US" sz="3600"/>
              <a:t>’</a:t>
            </a:r>
            <a:r>
              <a:rPr lang="en-US" altLang="ja-JP" sz="3600"/>
              <a:t>s travels</a:t>
            </a:r>
            <a:endParaRPr lang="en-US" altLang="en-US" sz="3600"/>
          </a:p>
        </p:txBody>
      </p:sp>
    </p:spTree>
    <p:extLst>
      <p:ext uri="{BB962C8B-B14F-4D97-AF65-F5344CB8AC3E}">
        <p14:creationId xmlns:p14="http://schemas.microsoft.com/office/powerpoint/2010/main" val="2022872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51439AD2-5974-394F-AA77-FE79E7700106}"/>
              </a:ext>
            </a:extLst>
          </p:cNvPr>
          <p:cNvSpPr>
            <a:spLocks noGrp="1"/>
          </p:cNvSpPr>
          <p:nvPr>
            <p:ph type="title"/>
          </p:nvPr>
        </p:nvSpPr>
        <p:spPr/>
        <p:txBody>
          <a:bodyPr/>
          <a:lstStyle/>
          <a:p>
            <a:endParaRPr lang="en-US" altLang="en-US">
              <a:ea typeface="ＭＳ Ｐゴシック" panose="020B0600070205080204" pitchFamily="34" charset="-128"/>
            </a:endParaRPr>
          </a:p>
        </p:txBody>
      </p:sp>
      <p:sp>
        <p:nvSpPr>
          <p:cNvPr id="25602" name="Content Placeholder 2">
            <a:extLst>
              <a:ext uri="{FF2B5EF4-FFF2-40B4-BE49-F238E27FC236}">
                <a16:creationId xmlns:a16="http://schemas.microsoft.com/office/drawing/2014/main" id="{1C0789EE-7E05-3A41-856A-06823C458232}"/>
              </a:ext>
            </a:extLst>
          </p:cNvPr>
          <p:cNvSpPr>
            <a:spLocks noGrp="1"/>
          </p:cNvSpPr>
          <p:nvPr>
            <p:ph idx="1"/>
          </p:nvPr>
        </p:nvSpPr>
        <p:spPr/>
        <p:txBody>
          <a:bodyPr/>
          <a:lstStyle/>
          <a:p>
            <a:r>
              <a:rPr lang="en-US" altLang="en-US">
                <a:ea typeface="ＭＳ Ｐゴシック" panose="020B0600070205080204" pitchFamily="34" charset="-128"/>
              </a:rPr>
              <a:t>Both observed and collected lots of samples of living things and looked at the remains of dead things in the form of fossils.</a:t>
            </a:r>
          </a:p>
          <a:p>
            <a:endParaRPr lang="en-US" altLang="en-US">
              <a:ea typeface="ＭＳ Ｐゴシック" panose="020B0600070205080204" pitchFamily="34" charset="-128"/>
            </a:endParaRPr>
          </a:p>
          <a:p>
            <a:r>
              <a:rPr lang="en-US" altLang="en-US">
                <a:ea typeface="ＭＳ Ｐゴシック" panose="020B0600070205080204" pitchFamily="34" charset="-128"/>
              </a:rPr>
              <a:t>They noted common features in birds, reptiles, mammals, sea creatures, like molluscs</a:t>
            </a:r>
          </a:p>
        </p:txBody>
      </p:sp>
    </p:spTree>
    <p:extLst>
      <p:ext uri="{BB962C8B-B14F-4D97-AF65-F5344CB8AC3E}">
        <p14:creationId xmlns:p14="http://schemas.microsoft.com/office/powerpoint/2010/main" val="2574063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E18AE7E5-4B35-D449-8D48-BEB230D51637}"/>
              </a:ext>
            </a:extLst>
          </p:cNvPr>
          <p:cNvSpPr>
            <a:spLocks noGrp="1"/>
          </p:cNvSpPr>
          <p:nvPr>
            <p:ph type="title"/>
          </p:nvPr>
        </p:nvSpPr>
        <p:spPr>
          <a:xfrm>
            <a:off x="0" y="0"/>
            <a:ext cx="1911350" cy="344488"/>
          </a:xfrm>
        </p:spPr>
        <p:txBody>
          <a:bodyPr>
            <a:normAutofit fontScale="90000"/>
          </a:bodyPr>
          <a:lstStyle/>
          <a:p>
            <a:r>
              <a:rPr lang="en-US" altLang="en-US">
                <a:ea typeface="ＭＳ Ｐゴシック" panose="020B0600070205080204" pitchFamily="34" charset="-128"/>
                <a:sym typeface="Arial" panose="020B0604020202020204" pitchFamily="34" charset="0"/>
              </a:rPr>
              <a:t>Fig. 14.6</a:t>
            </a:r>
          </a:p>
        </p:txBody>
      </p:sp>
      <p:pic>
        <p:nvPicPr>
          <p:cNvPr id="26626" name="Picture 2" descr="mad25510_14_06.jpg">
            <a:extLst>
              <a:ext uri="{FF2B5EF4-FFF2-40B4-BE49-F238E27FC236}">
                <a16:creationId xmlns:a16="http://schemas.microsoft.com/office/drawing/2014/main" id="{B00C50E0-970F-EA44-A100-4520C2D5AB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288" y="306388"/>
            <a:ext cx="8086725" cy="6257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608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A61A3A58-527B-FB46-BF6F-8D4953F9542D}"/>
              </a:ext>
            </a:extLst>
          </p:cNvPr>
          <p:cNvSpPr>
            <a:spLocks noGrp="1"/>
          </p:cNvSpPr>
          <p:nvPr>
            <p:ph type="title"/>
          </p:nvPr>
        </p:nvSpPr>
        <p:spPr>
          <a:xfrm>
            <a:off x="0" y="0"/>
            <a:ext cx="1911350" cy="344488"/>
          </a:xfrm>
        </p:spPr>
        <p:txBody>
          <a:bodyPr>
            <a:normAutofit fontScale="90000"/>
          </a:bodyPr>
          <a:lstStyle/>
          <a:p>
            <a:r>
              <a:rPr lang="en-US" altLang="en-US">
                <a:ea typeface="ＭＳ Ｐゴシック" panose="020B0600070205080204" pitchFamily="34" charset="-128"/>
                <a:sym typeface="Arial" panose="020B0604020202020204" pitchFamily="34" charset="0"/>
              </a:rPr>
              <a:t>Fig. 14.7</a:t>
            </a:r>
          </a:p>
        </p:txBody>
      </p:sp>
      <p:pic>
        <p:nvPicPr>
          <p:cNvPr id="27650" name="Picture 2" descr="mad25510_14_07.jpg">
            <a:extLst>
              <a:ext uri="{FF2B5EF4-FFF2-40B4-BE49-F238E27FC236}">
                <a16:creationId xmlns:a16="http://schemas.microsoft.com/office/drawing/2014/main" id="{A445B375-865B-0F43-9E66-F213548671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7600" y="177800"/>
            <a:ext cx="4368800" cy="6515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570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A22B0EE4-68AF-2943-AC67-DEBCA18F3CC6}"/>
              </a:ext>
            </a:extLst>
          </p:cNvPr>
          <p:cNvSpPr>
            <a:spLocks noGrp="1"/>
          </p:cNvSpPr>
          <p:nvPr>
            <p:ph type="title"/>
          </p:nvPr>
        </p:nvSpPr>
        <p:spPr>
          <a:xfrm>
            <a:off x="0" y="0"/>
            <a:ext cx="1911350" cy="344488"/>
          </a:xfrm>
        </p:spPr>
        <p:txBody>
          <a:bodyPr>
            <a:normAutofit fontScale="90000"/>
          </a:bodyPr>
          <a:lstStyle/>
          <a:p>
            <a:r>
              <a:rPr lang="en-US" altLang="en-US">
                <a:ea typeface="ＭＳ Ｐゴシック" panose="020B0600070205080204" pitchFamily="34" charset="-128"/>
                <a:sym typeface="Arial" panose="020B0604020202020204" pitchFamily="34" charset="0"/>
              </a:rPr>
              <a:t>Fig. 14.3b</a:t>
            </a:r>
          </a:p>
        </p:txBody>
      </p:sp>
      <p:pic>
        <p:nvPicPr>
          <p:cNvPr id="28674" name="Picture 2" descr="mad25510_14_03a.jpg">
            <a:extLst>
              <a:ext uri="{FF2B5EF4-FFF2-40B4-BE49-F238E27FC236}">
                <a16:creationId xmlns:a16="http://schemas.microsoft.com/office/drawing/2014/main" id="{56C58E2F-962E-8D46-8FE1-48AF4D6E3D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163" y="954088"/>
            <a:ext cx="7826375" cy="4962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309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2">
            <a:extLst>
              <a:ext uri="{FF2B5EF4-FFF2-40B4-BE49-F238E27FC236}">
                <a16:creationId xmlns:a16="http://schemas.microsoft.com/office/drawing/2014/main" id="{9F9ED733-68F9-E342-AD04-CD4837E7BEB2}"/>
              </a:ext>
            </a:extLst>
          </p:cNvPr>
          <p:cNvSpPr>
            <a:spLocks noGrp="1"/>
          </p:cNvSpPr>
          <p:nvPr>
            <p:ph type="title"/>
          </p:nvPr>
        </p:nvSpPr>
        <p:spPr/>
        <p:txBody>
          <a:bodyPr/>
          <a:lstStyle/>
          <a:p>
            <a:endParaRPr lang="en-US" altLang="en-US">
              <a:ea typeface="ＭＳ Ｐゴシック" panose="020B0600070205080204" pitchFamily="34" charset="-128"/>
            </a:endParaRPr>
          </a:p>
        </p:txBody>
      </p:sp>
      <p:sp>
        <p:nvSpPr>
          <p:cNvPr id="4" name="Content Placeholder 3">
            <a:extLst>
              <a:ext uri="{FF2B5EF4-FFF2-40B4-BE49-F238E27FC236}">
                <a16:creationId xmlns:a16="http://schemas.microsoft.com/office/drawing/2014/main" id="{5FA5ADD3-C016-C84B-944F-A6DA8CCA8A42}"/>
              </a:ext>
            </a:extLst>
          </p:cNvPr>
          <p:cNvSpPr>
            <a:spLocks noGrp="1"/>
          </p:cNvSpPr>
          <p:nvPr>
            <p:ph idx="1"/>
          </p:nvPr>
        </p:nvSpPr>
        <p:spPr>
          <a:xfrm>
            <a:off x="457200" y="1600200"/>
            <a:ext cx="8229600" cy="4991986"/>
          </a:xfrm>
        </p:spPr>
        <p:txBody>
          <a:bodyPr>
            <a:normAutofit fontScale="92500" lnSpcReduction="10000"/>
          </a:bodyPr>
          <a:lstStyle/>
          <a:p>
            <a:pPr>
              <a:buFont typeface="Arial" charset="0"/>
              <a:buChar char="•"/>
              <a:defRPr/>
            </a:pPr>
            <a:r>
              <a:rPr lang="en-US" dirty="0"/>
              <a:t>They both considered that the earth was old and that different organisms developed throughout the history of the earth (after all--- they found evidence in fossils)</a:t>
            </a:r>
          </a:p>
          <a:p>
            <a:pPr>
              <a:buFont typeface="Arial" charset="0"/>
              <a:buChar char="•"/>
              <a:defRPr/>
            </a:pPr>
            <a:endParaRPr lang="en-US" dirty="0"/>
          </a:p>
          <a:p>
            <a:pPr>
              <a:buFont typeface="Arial" charset="0"/>
              <a:buChar char="•"/>
              <a:defRPr/>
            </a:pPr>
            <a:r>
              <a:rPr lang="en-US" dirty="0"/>
              <a:t>No one could deny that the remains of living things were represented in these fossils</a:t>
            </a:r>
          </a:p>
          <a:p>
            <a:pPr>
              <a:buFont typeface="Arial" charset="0"/>
              <a:buChar char="•"/>
              <a:defRPr/>
            </a:pPr>
            <a:endParaRPr lang="en-US" dirty="0"/>
          </a:p>
          <a:p>
            <a:pPr>
              <a:buFont typeface="Arial" charset="0"/>
              <a:buChar char="•"/>
              <a:defRPr/>
            </a:pPr>
            <a:r>
              <a:rPr lang="en-US" dirty="0"/>
              <a:t>Things that were alive together would be found as fossils, together. </a:t>
            </a:r>
          </a:p>
          <a:p>
            <a:pPr marL="0" indent="0">
              <a:buFont typeface="Arial" charset="0"/>
              <a:buNone/>
              <a:defRPr/>
            </a:pPr>
            <a:endParaRPr lang="en-US" dirty="0"/>
          </a:p>
        </p:txBody>
      </p:sp>
    </p:spTree>
    <p:extLst>
      <p:ext uri="{BB962C8B-B14F-4D97-AF65-F5344CB8AC3E}">
        <p14:creationId xmlns:p14="http://schemas.microsoft.com/office/powerpoint/2010/main" val="1541597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240A35EB-8CD4-E143-93EB-47D48FEB6966}"/>
              </a:ext>
            </a:extLst>
          </p:cNvPr>
          <p:cNvSpPr>
            <a:spLocks noGrp="1"/>
          </p:cNvSpPr>
          <p:nvPr>
            <p:ph type="title"/>
          </p:nvPr>
        </p:nvSpPr>
        <p:spPr/>
        <p:txBody>
          <a:bodyPr/>
          <a:lstStyle/>
          <a:p>
            <a:endParaRPr lang="en-US" altLang="en-US">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62A9CCC6-D235-D246-842F-FCED8008F435}"/>
              </a:ext>
            </a:extLst>
          </p:cNvPr>
          <p:cNvSpPr>
            <a:spLocks noGrp="1"/>
          </p:cNvSpPr>
          <p:nvPr>
            <p:ph idx="1"/>
          </p:nvPr>
        </p:nvSpPr>
        <p:spPr/>
        <p:txBody>
          <a:bodyPr/>
          <a:lstStyle/>
          <a:p>
            <a:pPr>
              <a:defRPr/>
            </a:pPr>
            <a:r>
              <a:rPr lang="en-US" dirty="0"/>
              <a:t>Darwin and Wallace actually shared their ideas about how new species came to be.  Darwin was amazed that someone had the same hypotheses as he did.</a:t>
            </a:r>
          </a:p>
          <a:p>
            <a:pPr marL="0" indent="0">
              <a:buFont typeface="Arial" panose="020B0604020202020204" pitchFamily="34" charset="0"/>
              <a:buNone/>
              <a:defRPr/>
            </a:pPr>
            <a:endParaRPr lang="en-US" dirty="0"/>
          </a:p>
        </p:txBody>
      </p:sp>
    </p:spTree>
    <p:extLst>
      <p:ext uri="{BB962C8B-B14F-4D97-AF65-F5344CB8AC3E}">
        <p14:creationId xmlns:p14="http://schemas.microsoft.com/office/powerpoint/2010/main" val="60539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Lecture 33</a:t>
            </a:r>
            <a:br>
              <a:rPr lang="en-US" dirty="0"/>
            </a:br>
            <a:r>
              <a:rPr lang="en-US" dirty="0"/>
              <a:t>April 30, 2018</a:t>
            </a:r>
          </a:p>
        </p:txBody>
      </p:sp>
      <p:sp>
        <p:nvSpPr>
          <p:cNvPr id="3" name="Content Placeholder 2"/>
          <p:cNvSpPr>
            <a:spLocks noGrp="1"/>
          </p:cNvSpPr>
          <p:nvPr>
            <p:ph idx="1"/>
          </p:nvPr>
        </p:nvSpPr>
        <p:spPr>
          <a:xfrm>
            <a:off x="457200" y="1600200"/>
            <a:ext cx="8229600" cy="4876800"/>
          </a:xfrm>
        </p:spPr>
        <p:txBody>
          <a:bodyPr>
            <a:normAutofit lnSpcReduction="10000"/>
          </a:bodyPr>
          <a:lstStyle/>
          <a:p>
            <a:pPr marL="0" indent="0">
              <a:buNone/>
            </a:pPr>
            <a:r>
              <a:rPr lang="en-US" dirty="0">
                <a:latin typeface="Calibri" charset="0"/>
                <a:ea typeface="ＭＳ Ｐゴシック" charset="0"/>
              </a:rPr>
              <a:t>Announcements—</a:t>
            </a:r>
          </a:p>
          <a:p>
            <a:r>
              <a:rPr lang="en-US" dirty="0">
                <a:latin typeface="Calibri" charset="0"/>
                <a:ea typeface="ＭＳ Ｐゴシック" charset="0"/>
              </a:rPr>
              <a:t>Clarification---Final exam---TUESDAY—May 8th—12-1:50.  100 points. </a:t>
            </a:r>
          </a:p>
          <a:p>
            <a:endParaRPr lang="en-US" dirty="0">
              <a:latin typeface="Calibri" charset="0"/>
              <a:ea typeface="ＭＳ Ｐゴシック" charset="0"/>
            </a:endParaRPr>
          </a:p>
          <a:p>
            <a:r>
              <a:rPr lang="en-US" dirty="0">
                <a:latin typeface="Calibri" charset="0"/>
                <a:ea typeface="ＭＳ Ｐゴシック" charset="0"/>
              </a:rPr>
              <a:t>Exam 5---Wednesday May 2</a:t>
            </a:r>
            <a:r>
              <a:rPr lang="en-US" baseline="30000" dirty="0">
                <a:latin typeface="Calibri" charset="0"/>
                <a:ea typeface="ＭＳ Ｐゴシック" charset="0"/>
              </a:rPr>
              <a:t>nd</a:t>
            </a:r>
            <a:r>
              <a:rPr lang="en-US" dirty="0">
                <a:latin typeface="Calibri" charset="0"/>
                <a:ea typeface="ＭＳ Ｐゴシック" charset="0"/>
              </a:rPr>
              <a:t> ---Topics list was reviewed Friday. Posted to website</a:t>
            </a:r>
          </a:p>
          <a:p>
            <a:endParaRPr lang="en-US" dirty="0">
              <a:latin typeface="Calibri" charset="0"/>
              <a:ea typeface="ＭＳ Ｐゴシック" charset="0"/>
            </a:endParaRPr>
          </a:p>
          <a:p>
            <a:r>
              <a:rPr lang="en-US" dirty="0">
                <a:latin typeface="Calibri" charset="0"/>
                <a:ea typeface="ＭＳ Ｐゴシック" charset="0"/>
              </a:rPr>
              <a:t>Exam 5 grade sheet will be available outside my office by Friday, May 4</a:t>
            </a:r>
            <a:r>
              <a:rPr lang="en-US" baseline="30000" dirty="0">
                <a:latin typeface="Calibri" charset="0"/>
                <a:ea typeface="ＭＳ Ｐゴシック" charset="0"/>
              </a:rPr>
              <a:t>th</a:t>
            </a:r>
            <a:r>
              <a:rPr lang="en-US" dirty="0">
                <a:latin typeface="Calibri" charset="0"/>
                <a:ea typeface="ＭＳ Ｐゴシック" charset="0"/>
              </a:rPr>
              <a:t>. </a:t>
            </a:r>
          </a:p>
          <a:p>
            <a:endParaRPr lang="en-US" dirty="0">
              <a:latin typeface="Calibri" charset="0"/>
              <a:ea typeface="ＭＳ Ｐゴシック" charset="0"/>
            </a:endParaRPr>
          </a:p>
          <a:p>
            <a:pPr marL="0" indent="0">
              <a:buNone/>
            </a:pPr>
            <a:endParaRPr lang="en-US" dirty="0">
              <a:latin typeface="Calibri" charset="0"/>
              <a:ea typeface="ＭＳ Ｐゴシック" charset="0"/>
            </a:endParaRPr>
          </a:p>
          <a:p>
            <a:endParaRPr lang="en-US" dirty="0">
              <a:latin typeface="Calibri" charset="0"/>
              <a:ea typeface="ＭＳ Ｐゴシック" charset="0"/>
            </a:endParaRPr>
          </a:p>
          <a:p>
            <a:pPr marL="0" indent="0">
              <a:buNone/>
            </a:pPr>
            <a:endParaRPr lang="en-US" dirty="0">
              <a:latin typeface="Calibri" charset="0"/>
              <a:ea typeface="ＭＳ Ｐゴシック" charset="0"/>
            </a:endParaRPr>
          </a:p>
          <a:p>
            <a:pPr marL="0" indent="0">
              <a:buNone/>
            </a:pPr>
            <a:endParaRPr lang="en-US" dirty="0">
              <a:latin typeface="Calibri" charset="0"/>
              <a:ea typeface="ＭＳ Ｐゴシック" charset="0"/>
              <a:sym typeface="Wingdings" pitchFamily="2" charset="2"/>
            </a:endParaRPr>
          </a:p>
          <a:p>
            <a:pPr marL="0" indent="0">
              <a:buNone/>
            </a:pPr>
            <a:endParaRPr lang="en-US" dirty="0">
              <a:latin typeface="Calibri" charset="0"/>
              <a:ea typeface="ＭＳ Ｐゴシック" charset="0"/>
              <a:sym typeface="Wingdings" pitchFamily="2" charset="2"/>
            </a:endParaRPr>
          </a:p>
        </p:txBody>
      </p:sp>
    </p:spTree>
    <p:extLst>
      <p:ext uri="{BB962C8B-B14F-4D97-AF65-F5344CB8AC3E}">
        <p14:creationId xmlns:p14="http://schemas.microsoft.com/office/powerpoint/2010/main" val="1415174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E62D2D74-91B2-B943-8902-8DFC6F1E1905}"/>
              </a:ext>
            </a:extLst>
          </p:cNvPr>
          <p:cNvSpPr>
            <a:spLocks noGrp="1"/>
          </p:cNvSpPr>
          <p:nvPr>
            <p:ph type="title"/>
          </p:nvPr>
        </p:nvSpPr>
        <p:spPr/>
        <p:txBody>
          <a:bodyPr/>
          <a:lstStyle/>
          <a:p>
            <a:endParaRPr lang="en-US" altLang="en-US">
              <a:ea typeface="ＭＳ Ｐゴシック" panose="020B0600070205080204" pitchFamily="34" charset="-128"/>
            </a:endParaRPr>
          </a:p>
        </p:txBody>
      </p:sp>
      <p:sp>
        <p:nvSpPr>
          <p:cNvPr id="31746" name="Content Placeholder 2">
            <a:extLst>
              <a:ext uri="{FF2B5EF4-FFF2-40B4-BE49-F238E27FC236}">
                <a16:creationId xmlns:a16="http://schemas.microsoft.com/office/drawing/2014/main" id="{0EC8F297-2CBA-764B-8B31-3709574B8E1F}"/>
              </a:ext>
            </a:extLst>
          </p:cNvPr>
          <p:cNvSpPr>
            <a:spLocks noGrp="1"/>
          </p:cNvSpPr>
          <p:nvPr>
            <p:ph idx="1"/>
          </p:nvPr>
        </p:nvSpPr>
        <p:spPr/>
        <p:txBody>
          <a:bodyPr/>
          <a:lstStyle/>
          <a:p>
            <a:r>
              <a:rPr lang="en-US" altLang="en-US">
                <a:ea typeface="ＭＳ Ｐゴシック" panose="020B0600070205080204" pitchFamily="34" charset="-128"/>
              </a:rPr>
              <a:t>The basic idea…of Wallace and Darwin.</a:t>
            </a:r>
          </a:p>
          <a:p>
            <a:endParaRPr lang="en-US" altLang="en-US">
              <a:ea typeface="ＭＳ Ｐゴシック" panose="020B0600070205080204" pitchFamily="34" charset="-128"/>
            </a:endParaRPr>
          </a:p>
          <a:p>
            <a:pPr lvl="1"/>
            <a:r>
              <a:rPr lang="en-US" altLang="en-US">
                <a:ea typeface="ＭＳ Ｐゴシック" panose="020B0600070205080204" pitchFamily="34" charset="-128"/>
              </a:rPr>
              <a:t>Every new species has come from a pre-existing one that existed  in both the same physical space and time.</a:t>
            </a:r>
          </a:p>
          <a:p>
            <a:pPr lvl="1"/>
            <a:endParaRPr lang="en-US" altLang="en-US">
              <a:ea typeface="ＭＳ Ｐゴシック" panose="020B0600070205080204" pitchFamily="34" charset="-128"/>
            </a:endParaRPr>
          </a:p>
          <a:p>
            <a:pPr lvl="1"/>
            <a:r>
              <a:rPr lang="en-US" altLang="en-US">
                <a:ea typeface="ＭＳ Ｐゴシック" panose="020B0600070205080204" pitchFamily="34" charset="-128"/>
              </a:rPr>
              <a:t>The further away in space and time, the less living things resemble each other.</a:t>
            </a:r>
          </a:p>
          <a:p>
            <a:pPr lvl="1"/>
            <a:endParaRPr lang="en-US" altLang="en-US">
              <a:ea typeface="ＭＳ Ｐゴシック" panose="020B0600070205080204" pitchFamily="34" charset="-128"/>
            </a:endParaRPr>
          </a:p>
          <a:p>
            <a:pPr lvl="1">
              <a:buFont typeface="Arial" panose="020B0604020202020204" pitchFamily="34" charset="0"/>
              <a:buNone/>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742788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71F17093-8289-0B47-965A-5EDBE81E6368}"/>
              </a:ext>
            </a:extLst>
          </p:cNvPr>
          <p:cNvSpPr>
            <a:spLocks noGrp="1"/>
          </p:cNvSpPr>
          <p:nvPr>
            <p:ph type="title"/>
          </p:nvPr>
        </p:nvSpPr>
        <p:spPr/>
        <p:txBody>
          <a:bodyPr/>
          <a:lstStyle/>
          <a:p>
            <a:endParaRPr lang="en-US" altLang="en-US">
              <a:ea typeface="ＭＳ Ｐゴシック" panose="020B0600070205080204" pitchFamily="34" charset="-128"/>
            </a:endParaRPr>
          </a:p>
        </p:txBody>
      </p:sp>
      <p:sp>
        <p:nvSpPr>
          <p:cNvPr id="32770" name="Content Placeholder 2">
            <a:extLst>
              <a:ext uri="{FF2B5EF4-FFF2-40B4-BE49-F238E27FC236}">
                <a16:creationId xmlns:a16="http://schemas.microsoft.com/office/drawing/2014/main" id="{37B59A0D-4FFD-284B-A725-D002AF737BC1}"/>
              </a:ext>
            </a:extLst>
          </p:cNvPr>
          <p:cNvSpPr>
            <a:spLocks noGrp="1"/>
          </p:cNvSpPr>
          <p:nvPr>
            <p:ph idx="1"/>
          </p:nvPr>
        </p:nvSpPr>
        <p:spPr/>
        <p:txBody>
          <a:bodyPr/>
          <a:lstStyle/>
          <a:p>
            <a:r>
              <a:rPr lang="en-US" altLang="en-US" dirty="0">
                <a:ea typeface="ＭＳ Ｐゴシック" panose="020B0600070205080204" pitchFamily="34" charset="-128"/>
              </a:rPr>
              <a:t>How do they explain the gradual changes and the existence of so </a:t>
            </a:r>
            <a:r>
              <a:rPr lang="en-US" altLang="en-US" i="1" dirty="0">
                <a:ea typeface="ＭＳ Ｐゴシック" panose="020B0600070205080204" pitchFamily="34" charset="-128"/>
              </a:rPr>
              <a:t>many</a:t>
            </a:r>
            <a:r>
              <a:rPr lang="en-US" altLang="en-US" dirty="0">
                <a:ea typeface="ＭＳ Ｐゴシック" panose="020B0600070205080204" pitchFamily="34" charset="-128"/>
              </a:rPr>
              <a:t> species?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At term Wallace called </a:t>
            </a:r>
            <a:r>
              <a:rPr lang="ja-JP" altLang="en-US" dirty="0">
                <a:ea typeface="ＭＳ Ｐゴシック" panose="020B0600070205080204" pitchFamily="34" charset="-128"/>
              </a:rPr>
              <a:t>“</a:t>
            </a:r>
            <a:r>
              <a:rPr lang="en-US" altLang="ja-JP" dirty="0">
                <a:ea typeface="ＭＳ Ｐゴシック" panose="020B0600070205080204" pitchFamily="34" charset="-128"/>
              </a:rPr>
              <a:t>survival of the fittest</a:t>
            </a:r>
            <a:r>
              <a:rPr lang="ja-JP" altLang="en-US" dirty="0">
                <a:ea typeface="ＭＳ Ｐゴシック" panose="020B0600070205080204" pitchFamily="34" charset="-128"/>
              </a:rPr>
              <a:t>”</a:t>
            </a:r>
            <a:endParaRPr lang="en-US" altLang="ja-JP"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At term Darwin called </a:t>
            </a:r>
            <a:r>
              <a:rPr lang="ja-JP" altLang="en-US" dirty="0">
                <a:ea typeface="ＭＳ Ｐゴシック" panose="020B0600070205080204" pitchFamily="34" charset="-128"/>
              </a:rPr>
              <a:t>“</a:t>
            </a:r>
            <a:r>
              <a:rPr lang="en-US" altLang="ja-JP" dirty="0">
                <a:ea typeface="ＭＳ Ｐゴシック" panose="020B0600070205080204" pitchFamily="34" charset="-128"/>
              </a:rPr>
              <a:t>natural selection</a:t>
            </a:r>
            <a:r>
              <a:rPr lang="ja-JP" altLang="en-US" dirty="0">
                <a:ea typeface="ＭＳ Ｐゴシック" panose="020B0600070205080204" pitchFamily="34" charset="-128"/>
              </a:rPr>
              <a:t>”</a:t>
            </a:r>
            <a:endParaRPr lang="en-US" altLang="ja-JP" dirty="0">
              <a:ea typeface="ＭＳ Ｐゴシック" panose="020B0600070205080204" pitchFamily="34" charset="-128"/>
            </a:endParaRP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746792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541FD0AA-7052-7A41-AF1D-DDD0F4E75E36}"/>
              </a:ext>
            </a:extLst>
          </p:cNvPr>
          <p:cNvSpPr>
            <a:spLocks noGrp="1"/>
          </p:cNvSpPr>
          <p:nvPr>
            <p:ph type="title"/>
          </p:nvPr>
        </p:nvSpPr>
        <p:spPr>
          <a:xfrm>
            <a:off x="0" y="0"/>
            <a:ext cx="1911350" cy="344488"/>
          </a:xfrm>
        </p:spPr>
        <p:txBody>
          <a:bodyPr>
            <a:normAutofit fontScale="90000"/>
          </a:bodyPr>
          <a:lstStyle/>
          <a:p>
            <a:br>
              <a:rPr lang="en-US" altLang="en-US">
                <a:ea typeface="ＭＳ Ｐゴシック" panose="020B0600070205080204" pitchFamily="34" charset="-128"/>
                <a:sym typeface="Arial" panose="020B0604020202020204" pitchFamily="34" charset="0"/>
              </a:rPr>
            </a:br>
            <a:r>
              <a:rPr lang="en-US" altLang="en-US">
                <a:ea typeface="ＭＳ Ｐゴシック" panose="020B0600070205080204" pitchFamily="34" charset="-128"/>
                <a:sym typeface="Arial" panose="020B0604020202020204" pitchFamily="34" charset="0"/>
              </a:rPr>
              <a:t>Page 247</a:t>
            </a:r>
          </a:p>
        </p:txBody>
      </p:sp>
      <p:pic>
        <p:nvPicPr>
          <p:cNvPr id="33794" name="Picture 2" descr="mad25510_15_03.jpg">
            <a:extLst>
              <a:ext uri="{FF2B5EF4-FFF2-40B4-BE49-F238E27FC236}">
                <a16:creationId xmlns:a16="http://schemas.microsoft.com/office/drawing/2014/main" id="{9C7C647F-0FF0-734A-A1F2-6E71CF33B0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85900"/>
            <a:ext cx="8686800" cy="38782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840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F680FF2C-209D-734E-805A-A25477C8EC2F}"/>
              </a:ext>
            </a:extLst>
          </p:cNvPr>
          <p:cNvSpPr>
            <a:spLocks noGrp="1"/>
          </p:cNvSpPr>
          <p:nvPr>
            <p:ph type="title"/>
          </p:nvPr>
        </p:nvSpPr>
        <p:spPr>
          <a:xfrm>
            <a:off x="228599" y="4572000"/>
            <a:ext cx="8664575" cy="1876425"/>
          </a:xfrm>
        </p:spPr>
        <p:txBody>
          <a:bodyPr>
            <a:noAutofit/>
          </a:bodyPr>
          <a:lstStyle/>
          <a:p>
            <a:pPr algn="l"/>
            <a:r>
              <a:rPr lang="en-US" altLang="en-US" sz="2800" b="1" dirty="0">
                <a:solidFill>
                  <a:srgbClr val="FF0000"/>
                </a:solidFill>
                <a:ea typeface="ＭＳ Ｐゴシック" panose="020B0600070205080204" pitchFamily="34" charset="-128"/>
                <a:sym typeface="Arial" panose="020B0604020202020204" pitchFamily="34" charset="0"/>
              </a:rPr>
              <a:t>The absolutely essential detail is that the variation comes from genes (different alleles) and that the “fittest” individuals pass those useful alleles on to offspring.</a:t>
            </a:r>
          </a:p>
        </p:txBody>
      </p:sp>
      <p:pic>
        <p:nvPicPr>
          <p:cNvPr id="34818" name="Picture 2" descr="mad25510_15_03.jpg">
            <a:extLst>
              <a:ext uri="{FF2B5EF4-FFF2-40B4-BE49-F238E27FC236}">
                <a16:creationId xmlns:a16="http://schemas.microsoft.com/office/drawing/2014/main" id="{8908F4E1-8260-8E45-8618-A62CF40224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 y="337583"/>
            <a:ext cx="8686800" cy="38782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414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13E431E2-4CCB-2940-B964-D937FA047E6B}"/>
              </a:ext>
            </a:extLst>
          </p:cNvPr>
          <p:cNvSpPr>
            <a:spLocks noGrp="1"/>
          </p:cNvSpPr>
          <p:nvPr>
            <p:ph type="title"/>
          </p:nvPr>
        </p:nvSpPr>
        <p:spPr/>
        <p:txBody>
          <a:bodyPr/>
          <a:lstStyle/>
          <a:p>
            <a:r>
              <a:rPr lang="en-US" altLang="en-US">
                <a:ea typeface="ＭＳ Ｐゴシック" panose="020B0600070205080204" pitchFamily="34" charset="-128"/>
              </a:rPr>
              <a:t>Evidence for Evolution</a:t>
            </a:r>
          </a:p>
        </p:txBody>
      </p:sp>
      <p:sp>
        <p:nvSpPr>
          <p:cNvPr id="35842" name="Content Placeholder 2">
            <a:extLst>
              <a:ext uri="{FF2B5EF4-FFF2-40B4-BE49-F238E27FC236}">
                <a16:creationId xmlns:a16="http://schemas.microsoft.com/office/drawing/2014/main" id="{98652873-F103-5B42-88EB-3BFE55A0AB13}"/>
              </a:ext>
            </a:extLst>
          </p:cNvPr>
          <p:cNvSpPr>
            <a:spLocks noGrp="1"/>
          </p:cNvSpPr>
          <p:nvPr>
            <p:ph idx="1"/>
          </p:nvPr>
        </p:nvSpPr>
        <p:spPr/>
        <p:txBody>
          <a:bodyPr/>
          <a:lstStyle/>
          <a:p>
            <a:r>
              <a:rPr lang="en-US" altLang="en-US" sz="4000" dirty="0">
                <a:solidFill>
                  <a:srgbClr val="FF0000"/>
                </a:solidFill>
                <a:ea typeface="ＭＳ Ｐゴシック" panose="020B0600070205080204" pitchFamily="34" charset="-128"/>
              </a:rPr>
              <a:t> Fossil evidence:</a:t>
            </a:r>
          </a:p>
          <a:p>
            <a:pPr marL="728663" lvl="1" indent="-385763">
              <a:buFont typeface="Arial" panose="020B0604020202020204" pitchFamily="34" charset="0"/>
              <a:buAutoNum type="arabicPeriod"/>
            </a:pPr>
            <a:r>
              <a:rPr lang="en-US" altLang="en-US" dirty="0">
                <a:ea typeface="ＭＳ Ｐゴシック" panose="020B0600070205080204" pitchFamily="34" charset="-128"/>
              </a:rPr>
              <a:t>Fossils found in the earth layers deemed to be the same age look similar. </a:t>
            </a:r>
          </a:p>
          <a:p>
            <a:pPr marL="728663" lvl="1" indent="-385763">
              <a:buNone/>
            </a:pPr>
            <a:endParaRPr lang="en-US" altLang="en-US" dirty="0">
              <a:ea typeface="ＭＳ Ｐゴシック" panose="020B0600070205080204" pitchFamily="34" charset="-128"/>
            </a:endParaRPr>
          </a:p>
          <a:p>
            <a:pPr marL="728663" lvl="1" indent="-385763">
              <a:buNone/>
            </a:pPr>
            <a:r>
              <a:rPr lang="en-US" altLang="en-US" dirty="0">
                <a:ea typeface="ＭＳ Ｐゴシック" panose="020B0600070205080204" pitchFamily="34" charset="-128"/>
              </a:rPr>
              <a:t>2.  Several so-called </a:t>
            </a:r>
            <a:r>
              <a:rPr lang="en-US" altLang="en-US" b="1" i="1" dirty="0">
                <a:ea typeface="ＭＳ Ｐゴシック" panose="020B0600070205080204" pitchFamily="34" charset="-128"/>
              </a:rPr>
              <a:t>transitional fossils </a:t>
            </a:r>
            <a:r>
              <a:rPr lang="en-US" altLang="en-US" dirty="0">
                <a:ea typeface="ＭＳ Ｐゴシック" panose="020B0600070205080204" pitchFamily="34" charset="-128"/>
              </a:rPr>
              <a:t>have helped us to understand the order in which groups of animals evolved…There are fossils that look like fish that could walk, and reptiles that had feathers.</a:t>
            </a:r>
          </a:p>
        </p:txBody>
      </p:sp>
    </p:spTree>
    <p:extLst>
      <p:ext uri="{BB962C8B-B14F-4D97-AF65-F5344CB8AC3E}">
        <p14:creationId xmlns:p14="http://schemas.microsoft.com/office/powerpoint/2010/main" val="3545657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B9DD0C5-C8E6-1D4A-9A24-70AA3FD4290A}"/>
              </a:ext>
            </a:extLst>
          </p:cNvPr>
          <p:cNvSpPr>
            <a:spLocks noGrp="1"/>
          </p:cNvSpPr>
          <p:nvPr>
            <p:ph type="title"/>
          </p:nvPr>
        </p:nvSpPr>
        <p:spPr/>
        <p:txBody>
          <a:bodyPr/>
          <a:lstStyle/>
          <a:p>
            <a:endParaRPr lang="en-US" altLang="en-US">
              <a:ea typeface="ＭＳ Ｐゴシック" panose="020B0600070205080204" pitchFamily="34" charset="-128"/>
            </a:endParaRPr>
          </a:p>
        </p:txBody>
      </p:sp>
      <p:sp>
        <p:nvSpPr>
          <p:cNvPr id="36866" name="Content Placeholder 2">
            <a:extLst>
              <a:ext uri="{FF2B5EF4-FFF2-40B4-BE49-F238E27FC236}">
                <a16:creationId xmlns:a16="http://schemas.microsoft.com/office/drawing/2014/main" id="{1CCFFAD8-A01D-7243-B209-DE5C2745F179}"/>
              </a:ext>
            </a:extLst>
          </p:cNvPr>
          <p:cNvSpPr>
            <a:spLocks noGrp="1"/>
          </p:cNvSpPr>
          <p:nvPr>
            <p:ph idx="1"/>
          </p:nvPr>
        </p:nvSpPr>
        <p:spPr/>
        <p:txBody>
          <a:bodyPr/>
          <a:lstStyle/>
          <a:p>
            <a:r>
              <a:rPr lang="en-US" altLang="en-US" dirty="0">
                <a:ea typeface="ＭＳ Ｐゴシック" panose="020B0600070205080204" pitchFamily="34" charset="-128"/>
              </a:rPr>
              <a:t>We’</a:t>
            </a:r>
            <a:r>
              <a:rPr lang="en-US" altLang="ja-JP" dirty="0">
                <a:ea typeface="ＭＳ Ｐゴシック" panose="020B0600070205080204" pitchFamily="34" charset="-128"/>
              </a:rPr>
              <a:t>ve learned from the fossil record that fish came before amphibians, which came before reptiles, which came before birds… All because some animal existed that shared features of 2 types of animals---and we know when those fossils were made. (Because geologists can tell us how old a certain layer of earth is!)</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962300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3EDFD-2309-B347-9571-9BD06CD137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8D087A-68A3-044D-83DE-945EF4CAE218}"/>
              </a:ext>
            </a:extLst>
          </p:cNvPr>
          <p:cNvSpPr>
            <a:spLocks noGrp="1"/>
          </p:cNvSpPr>
          <p:nvPr>
            <p:ph idx="1"/>
          </p:nvPr>
        </p:nvSpPr>
        <p:spPr/>
        <p:txBody>
          <a:bodyPr/>
          <a:lstStyle/>
          <a:p>
            <a:r>
              <a:rPr lang="en-US" dirty="0"/>
              <a:t>For example, since fish lived before there were any land creatures, some fish had to have developed something that resembled legs or arms to be able to leave the sea.</a:t>
            </a:r>
          </a:p>
          <a:p>
            <a:endParaRPr lang="en-US" dirty="0"/>
          </a:p>
          <a:p>
            <a:r>
              <a:rPr lang="en-US" dirty="0"/>
              <a:t>We have found fossils of something that resembled a fish, but had features of amphibians, including rudimentary limbs</a:t>
            </a:r>
          </a:p>
        </p:txBody>
      </p:sp>
    </p:spTree>
    <p:extLst>
      <p:ext uri="{BB962C8B-B14F-4D97-AF65-F5344CB8AC3E}">
        <p14:creationId xmlns:p14="http://schemas.microsoft.com/office/powerpoint/2010/main" val="3830597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51A6CC6E-82F4-4140-BA3C-A55C903716B5}"/>
              </a:ext>
            </a:extLst>
          </p:cNvPr>
          <p:cNvSpPr>
            <a:spLocks noGrp="1"/>
          </p:cNvSpPr>
          <p:nvPr>
            <p:ph type="title"/>
          </p:nvPr>
        </p:nvSpPr>
        <p:spPr/>
        <p:txBody>
          <a:bodyPr/>
          <a:lstStyle/>
          <a:p>
            <a:endParaRPr lang="en-US" altLang="en-US" dirty="0">
              <a:ea typeface="ＭＳ Ｐゴシック" panose="020B0600070205080204" pitchFamily="34" charset="-128"/>
            </a:endParaRPr>
          </a:p>
        </p:txBody>
      </p:sp>
      <p:sp>
        <p:nvSpPr>
          <p:cNvPr id="37890" name="Content Placeholder 2">
            <a:extLst>
              <a:ext uri="{FF2B5EF4-FFF2-40B4-BE49-F238E27FC236}">
                <a16:creationId xmlns:a16="http://schemas.microsoft.com/office/drawing/2014/main" id="{10348514-7F82-CD41-9C91-8D5427416267}"/>
              </a:ext>
            </a:extLst>
          </p:cNvPr>
          <p:cNvSpPr>
            <a:spLocks noGrp="1"/>
          </p:cNvSpPr>
          <p:nvPr>
            <p:ph idx="1"/>
          </p:nvPr>
        </p:nvSpPr>
        <p:spPr/>
        <p:txBody>
          <a:bodyPr/>
          <a:lstStyle/>
          <a:p>
            <a:r>
              <a:rPr lang="en-US" altLang="en-US">
                <a:ea typeface="ＭＳ Ｐゴシック" panose="020B0600070205080204" pitchFamily="34" charset="-128"/>
              </a:rPr>
              <a:t>The best book I</a:t>
            </a:r>
            <a:r>
              <a:rPr lang="ja-JP" altLang="en-US">
                <a:ea typeface="ＭＳ Ｐゴシック" panose="020B0600070205080204" pitchFamily="34" charset="-128"/>
              </a:rPr>
              <a:t>’</a:t>
            </a:r>
            <a:r>
              <a:rPr lang="en-US" altLang="ja-JP">
                <a:ea typeface="ＭＳ Ｐゴシック" panose="020B0600070205080204" pitchFamily="34" charset="-128"/>
              </a:rPr>
              <a:t>ve read on the subject is </a:t>
            </a:r>
            <a:r>
              <a:rPr lang="en-US" altLang="ja-JP" b="1" i="1">
                <a:ea typeface="ＭＳ Ｐゴシック" panose="020B0600070205080204" pitchFamily="34" charset="-128"/>
              </a:rPr>
              <a:t>Your Inner Fish</a:t>
            </a:r>
            <a:r>
              <a:rPr lang="en-US" altLang="ja-JP">
                <a:ea typeface="ＭＳ Ｐゴシック" panose="020B0600070205080204" pitchFamily="34" charset="-128"/>
              </a:rPr>
              <a:t>, by Neil Shubin.</a:t>
            </a:r>
            <a:endParaRPr lang="en-US" altLang="en-US">
              <a:ea typeface="ＭＳ Ｐゴシック" panose="020B0600070205080204" pitchFamily="34" charset="-128"/>
            </a:endParaRPr>
          </a:p>
        </p:txBody>
      </p:sp>
      <p:pic>
        <p:nvPicPr>
          <p:cNvPr id="37891" name="Picture 2" descr="Your Inner Fish: The Amazing Discovery of Our 375-million-year-old Ancestor [Book]">
            <a:extLst>
              <a:ext uri="{FF2B5EF4-FFF2-40B4-BE49-F238E27FC236}">
                <a16:creationId xmlns:a16="http://schemas.microsoft.com/office/drawing/2014/main" id="{B278BC13-B11A-A146-95C5-2187F70266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2850360"/>
            <a:ext cx="1277236" cy="19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3">
            <a:extLst>
              <a:ext uri="{FF2B5EF4-FFF2-40B4-BE49-F238E27FC236}">
                <a16:creationId xmlns:a16="http://schemas.microsoft.com/office/drawing/2014/main" id="{F793764C-3984-F642-B25C-FB83E5C45BDD}"/>
              </a:ext>
            </a:extLst>
          </p:cNvPr>
          <p:cNvSpPr txBox="1">
            <a:spLocks noChangeArrowheads="1"/>
          </p:cNvSpPr>
          <p:nvPr/>
        </p:nvSpPr>
        <p:spPr bwMode="auto">
          <a:xfrm>
            <a:off x="4000500" y="3600451"/>
            <a:ext cx="29146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3000" i="1"/>
              <a:t>Tiktaalik roseae </a:t>
            </a:r>
            <a:r>
              <a:rPr lang="en-US" altLang="en-US" sz="3000"/>
              <a:t>the fish with hands</a:t>
            </a:r>
          </a:p>
        </p:txBody>
      </p:sp>
    </p:spTree>
    <p:extLst>
      <p:ext uri="{BB962C8B-B14F-4D97-AF65-F5344CB8AC3E}">
        <p14:creationId xmlns:p14="http://schemas.microsoft.com/office/powerpoint/2010/main" val="406015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a:extLst>
              <a:ext uri="{FF2B5EF4-FFF2-40B4-BE49-F238E27FC236}">
                <a16:creationId xmlns:a16="http://schemas.microsoft.com/office/drawing/2014/main" id="{3D0DFB8C-2E4B-144A-BBAA-C561F75548AE}"/>
              </a:ext>
            </a:extLst>
          </p:cNvPr>
          <p:cNvSpPr>
            <a:spLocks noGrp="1"/>
          </p:cNvSpPr>
          <p:nvPr>
            <p:ph type="title"/>
          </p:nvPr>
        </p:nvSpPr>
        <p:spPr/>
        <p:txBody>
          <a:bodyPr/>
          <a:lstStyle/>
          <a:p>
            <a:endParaRPr lang="en-US" altLang="en-US">
              <a:ea typeface="ＭＳ Ｐゴシック" panose="020B0600070205080204" pitchFamily="34" charset="-128"/>
            </a:endParaRPr>
          </a:p>
        </p:txBody>
      </p:sp>
      <p:sp>
        <p:nvSpPr>
          <p:cNvPr id="39938" name="Content Placeholder 4">
            <a:extLst>
              <a:ext uri="{FF2B5EF4-FFF2-40B4-BE49-F238E27FC236}">
                <a16:creationId xmlns:a16="http://schemas.microsoft.com/office/drawing/2014/main" id="{96220851-A757-5F45-BDF8-20B2D8E6AD4A}"/>
              </a:ext>
            </a:extLst>
          </p:cNvPr>
          <p:cNvSpPr>
            <a:spLocks noGrp="1"/>
          </p:cNvSpPr>
          <p:nvPr>
            <p:ph idx="1"/>
          </p:nvPr>
        </p:nvSpPr>
        <p:spPr>
          <a:xfrm>
            <a:off x="457200" y="1600200"/>
            <a:ext cx="8229600" cy="5374758"/>
          </a:xfrm>
        </p:spPr>
        <p:txBody>
          <a:bodyPr/>
          <a:lstStyle/>
          <a:p>
            <a:r>
              <a:rPr lang="en-US" altLang="en-US" sz="4000" dirty="0">
                <a:solidFill>
                  <a:srgbClr val="FF0000"/>
                </a:solidFill>
                <a:ea typeface="ＭＳ Ｐゴシック" panose="020B0600070205080204" pitchFamily="34" charset="-128"/>
              </a:rPr>
              <a:t>Biogeographical evidence</a:t>
            </a:r>
            <a:r>
              <a:rPr lang="en-US" altLang="en-US" dirty="0">
                <a:ea typeface="ＭＳ Ｐゴシック" panose="020B0600070205080204" pitchFamily="34" charset="-128"/>
              </a:rPr>
              <a:t>:</a:t>
            </a:r>
          </a:p>
          <a:p>
            <a:pPr lvl="1"/>
            <a:r>
              <a:rPr lang="en-US" altLang="en-US" dirty="0">
                <a:ea typeface="ＭＳ Ｐゴシック" panose="020B0600070205080204" pitchFamily="34" charset="-128"/>
              </a:rPr>
              <a:t>Related species are found in one locale and spread only to connected  areas.</a:t>
            </a:r>
          </a:p>
          <a:p>
            <a:pPr lvl="1"/>
            <a:endParaRPr lang="en-US" altLang="en-US" dirty="0">
              <a:ea typeface="ＭＳ Ｐゴシック" panose="020B0600070205080204" pitchFamily="34" charset="-128"/>
            </a:endParaRPr>
          </a:p>
          <a:p>
            <a:pPr lvl="2"/>
            <a:r>
              <a:rPr lang="en-US" altLang="en-US" dirty="0">
                <a:ea typeface="ＭＳ Ｐゴシック" panose="020B0600070205080204" pitchFamily="34" charset="-128"/>
              </a:rPr>
              <a:t>We can estimate when certain land masses spread apart and this coincides with the major changes seen in species.</a:t>
            </a:r>
          </a:p>
          <a:p>
            <a:pPr lvl="2"/>
            <a:endParaRPr lang="en-US" altLang="en-US" dirty="0">
              <a:ea typeface="ＭＳ Ｐゴシック" panose="020B0600070205080204" pitchFamily="34" charset="-128"/>
            </a:endParaRPr>
          </a:p>
          <a:p>
            <a:pPr lvl="2"/>
            <a:r>
              <a:rPr lang="en-US" altLang="en-US" dirty="0">
                <a:ea typeface="ＭＳ Ｐゴシック" panose="020B0600070205080204" pitchFamily="34" charset="-128"/>
              </a:rPr>
              <a:t>The study of </a:t>
            </a:r>
            <a:r>
              <a:rPr lang="en-US" altLang="en-US" u="sng" dirty="0">
                <a:ea typeface="ＭＳ Ｐゴシック" panose="020B0600070205080204" pitchFamily="34" charset="-128"/>
              </a:rPr>
              <a:t>island species </a:t>
            </a:r>
            <a:r>
              <a:rPr lang="en-US" altLang="en-US" dirty="0">
                <a:ea typeface="ＭＳ Ｐゴシック" panose="020B0600070205080204" pitchFamily="34" charset="-128"/>
              </a:rPr>
              <a:t>really helped Darwin and Wallace understand this. Darwin noted that birds that lived on nearby islands seemed similar, but also uniquely adapted to live in a different environment.</a:t>
            </a:r>
          </a:p>
        </p:txBody>
      </p:sp>
    </p:spTree>
    <p:extLst>
      <p:ext uri="{BB962C8B-B14F-4D97-AF65-F5344CB8AC3E}">
        <p14:creationId xmlns:p14="http://schemas.microsoft.com/office/powerpoint/2010/main" val="2415082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22423-7A8F-4644-AE0E-EAEAF3A609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30451A-2321-034B-9EBF-77F13A92FA59}"/>
              </a:ext>
            </a:extLst>
          </p:cNvPr>
          <p:cNvSpPr>
            <a:spLocks noGrp="1"/>
          </p:cNvSpPr>
          <p:nvPr>
            <p:ph idx="1"/>
          </p:nvPr>
        </p:nvSpPr>
        <p:spPr>
          <a:xfrm>
            <a:off x="457200" y="1600200"/>
            <a:ext cx="8229600" cy="5257800"/>
          </a:xfrm>
        </p:spPr>
        <p:txBody>
          <a:bodyPr>
            <a:normAutofit/>
          </a:bodyPr>
          <a:lstStyle/>
          <a:p>
            <a:r>
              <a:rPr lang="en-US" dirty="0"/>
              <a:t>Darwin’s most famous records of variation came from observations of finches on the Galapagos Islands—</a:t>
            </a:r>
          </a:p>
          <a:p>
            <a:r>
              <a:rPr lang="en-US" dirty="0"/>
              <a:t>Darwin hypothesized that the primary difference in the finches was related to the food sources on each island.  Small beaked birds were found where small seeds were the main sources of food.  Birds with sturdier beaks were found where food like large nuts were the main source of food…</a:t>
            </a:r>
          </a:p>
          <a:p>
            <a:endParaRPr lang="en-US" dirty="0"/>
          </a:p>
          <a:p>
            <a:endParaRPr lang="en-US" dirty="0"/>
          </a:p>
        </p:txBody>
      </p:sp>
    </p:spTree>
    <p:extLst>
      <p:ext uri="{BB962C8B-B14F-4D97-AF65-F5344CB8AC3E}">
        <p14:creationId xmlns:p14="http://schemas.microsoft.com/office/powerpoint/2010/main" val="1946063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were we?...</a:t>
            </a:r>
          </a:p>
        </p:txBody>
      </p:sp>
      <p:sp>
        <p:nvSpPr>
          <p:cNvPr id="3" name="Content Placeholder 2"/>
          <p:cNvSpPr>
            <a:spLocks noGrp="1"/>
          </p:cNvSpPr>
          <p:nvPr>
            <p:ph idx="1"/>
          </p:nvPr>
        </p:nvSpPr>
        <p:spPr/>
        <p:txBody>
          <a:bodyPr>
            <a:normAutofit/>
          </a:bodyPr>
          <a:lstStyle/>
          <a:p>
            <a:pPr marL="914400" lvl="2" indent="0">
              <a:buNone/>
            </a:pPr>
            <a:r>
              <a:rPr lang="en-US" sz="3200" dirty="0"/>
              <a:t>Modern genetic technology—Recombinant DNA technology</a:t>
            </a:r>
          </a:p>
          <a:p>
            <a:pPr marL="914400" lvl="2" indent="0">
              <a:buNone/>
            </a:pPr>
            <a:r>
              <a:rPr lang="en-US" sz="3200" dirty="0"/>
              <a:t>Gene altering techniques</a:t>
            </a:r>
          </a:p>
          <a:p>
            <a:pPr marL="914400" lvl="2" indent="0">
              <a:buNone/>
            </a:pPr>
            <a:endParaRPr lang="en-US" sz="3200" dirty="0"/>
          </a:p>
          <a:p>
            <a:pPr marL="914400" lvl="2" indent="0">
              <a:buNone/>
            </a:pPr>
            <a:endParaRPr lang="en-US" sz="3200" dirty="0"/>
          </a:p>
          <a:p>
            <a:pPr marL="914400" lvl="2" indent="0">
              <a:buNone/>
            </a:pPr>
            <a:r>
              <a:rPr lang="en-US" sz="3200" dirty="0"/>
              <a:t>Linking what we have learned to biodiversity.</a:t>
            </a:r>
          </a:p>
          <a:p>
            <a:pPr marL="914400" lvl="2" indent="0">
              <a:buNone/>
            </a:pPr>
            <a:endParaRPr lang="en-US" dirty="0"/>
          </a:p>
          <a:p>
            <a:pPr lvl="2"/>
            <a:endParaRPr lang="en-US" dirty="0"/>
          </a:p>
        </p:txBody>
      </p:sp>
    </p:spTree>
    <p:extLst>
      <p:ext uri="{BB962C8B-B14F-4D97-AF65-F5344CB8AC3E}">
        <p14:creationId xmlns:p14="http://schemas.microsoft.com/office/powerpoint/2010/main" val="158928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BFFE-8BE1-F545-AF28-D1D865BDF3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55AD44-FCAF-7A4B-83E6-7ED189AF8A27}"/>
              </a:ext>
            </a:extLst>
          </p:cNvPr>
          <p:cNvSpPr>
            <a:spLocks noGrp="1"/>
          </p:cNvSpPr>
          <p:nvPr>
            <p:ph idx="1"/>
          </p:nvPr>
        </p:nvSpPr>
        <p:spPr/>
        <p:txBody>
          <a:bodyPr/>
          <a:lstStyle/>
          <a:p>
            <a:r>
              <a:rPr lang="en-US" dirty="0"/>
              <a:t>In a sense, every land mass/continent is an island that has broken away from an original larger land mass.</a:t>
            </a:r>
          </a:p>
          <a:p>
            <a:endParaRPr lang="en-US" dirty="0"/>
          </a:p>
          <a:p>
            <a:r>
              <a:rPr lang="en-US" dirty="0"/>
              <a:t>The complementary shapes of the continents show us the land of the earth was originally more continuous---Pangaea.</a:t>
            </a:r>
          </a:p>
        </p:txBody>
      </p:sp>
    </p:spTree>
    <p:extLst>
      <p:ext uri="{BB962C8B-B14F-4D97-AF65-F5344CB8AC3E}">
        <p14:creationId xmlns:p14="http://schemas.microsoft.com/office/powerpoint/2010/main" val="1189002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9305851F-21FC-4845-ABC0-01278B7198B6}"/>
              </a:ext>
            </a:extLst>
          </p:cNvPr>
          <p:cNvSpPr>
            <a:spLocks noGrp="1"/>
          </p:cNvSpPr>
          <p:nvPr>
            <p:ph type="title"/>
          </p:nvPr>
        </p:nvSpPr>
        <p:spPr/>
        <p:txBody>
          <a:bodyPr/>
          <a:lstStyle/>
          <a:p>
            <a:r>
              <a:rPr lang="en-US" altLang="en-US">
                <a:ea typeface="ＭＳ Ｐゴシック" panose="020B0600070205080204" pitchFamily="34" charset="-128"/>
              </a:rPr>
              <a:t>Pangaea to present day….</a:t>
            </a:r>
          </a:p>
        </p:txBody>
      </p:sp>
      <p:pic>
        <p:nvPicPr>
          <p:cNvPr id="40962" name="Content Placeholder 3">
            <a:extLst>
              <a:ext uri="{FF2B5EF4-FFF2-40B4-BE49-F238E27FC236}">
                <a16:creationId xmlns:a16="http://schemas.microsoft.com/office/drawing/2014/main" id="{0E6A77BE-2789-D34B-954D-61CE7A5ACF7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63396" r="-63396"/>
          <a:stretch>
            <a:fillRect/>
          </a:stretch>
        </p:blipFill>
        <p:spPr/>
      </p:pic>
    </p:spTree>
    <p:extLst>
      <p:ext uri="{BB962C8B-B14F-4D97-AF65-F5344CB8AC3E}">
        <p14:creationId xmlns:p14="http://schemas.microsoft.com/office/powerpoint/2010/main" val="2876347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51CEB93C-0F14-CA46-9F39-9133C33B6C5B}"/>
              </a:ext>
            </a:extLst>
          </p:cNvPr>
          <p:cNvSpPr>
            <a:spLocks noGrp="1"/>
          </p:cNvSpPr>
          <p:nvPr>
            <p:ph type="title"/>
          </p:nvPr>
        </p:nvSpPr>
        <p:spPr/>
        <p:txBody>
          <a:bodyPr/>
          <a:lstStyle/>
          <a:p>
            <a:r>
              <a:rPr lang="en-US" altLang="en-US" dirty="0">
                <a:ea typeface="ＭＳ Ｐゴシック" panose="020B0600070205080204" pitchFamily="34" charset="-128"/>
              </a:rPr>
              <a:t>Recall…Darwin</a:t>
            </a:r>
            <a:r>
              <a:rPr lang="ja-JP" altLang="en-US" dirty="0">
                <a:ea typeface="ＭＳ Ｐゴシック" panose="020B0600070205080204" pitchFamily="34" charset="-128"/>
              </a:rPr>
              <a:t>’</a:t>
            </a:r>
            <a:r>
              <a:rPr lang="en-US" altLang="ja-JP" dirty="0">
                <a:ea typeface="ＭＳ Ｐゴシック" panose="020B0600070205080204" pitchFamily="34" charset="-128"/>
              </a:rPr>
              <a:t>s travels…</a:t>
            </a:r>
            <a:endParaRPr lang="en-US" altLang="en-US" dirty="0">
              <a:ea typeface="ＭＳ Ｐゴシック" panose="020B0600070205080204" pitchFamily="34" charset="-128"/>
            </a:endParaRPr>
          </a:p>
        </p:txBody>
      </p:sp>
      <p:sp>
        <p:nvSpPr>
          <p:cNvPr id="41986" name="Content Placeholder 2">
            <a:extLst>
              <a:ext uri="{FF2B5EF4-FFF2-40B4-BE49-F238E27FC236}">
                <a16:creationId xmlns:a16="http://schemas.microsoft.com/office/drawing/2014/main" id="{C2919CC2-60F1-F94E-9965-F59E1DC2A73C}"/>
              </a:ext>
            </a:extLst>
          </p:cNvPr>
          <p:cNvSpPr>
            <a:spLocks noGrp="1"/>
          </p:cNvSpPr>
          <p:nvPr>
            <p:ph idx="1"/>
          </p:nvPr>
        </p:nvSpPr>
        <p:spPr/>
        <p:txBody>
          <a:bodyPr/>
          <a:lstStyle/>
          <a:p>
            <a:r>
              <a:rPr lang="en-US" altLang="en-US" dirty="0">
                <a:ea typeface="ＭＳ Ｐゴシック" panose="020B0600070205080204" pitchFamily="34" charset="-128"/>
              </a:rPr>
              <a:t>1.  He travelled to different but adjacent continents. (including many islands)</a:t>
            </a:r>
          </a:p>
        </p:txBody>
      </p:sp>
      <p:pic>
        <p:nvPicPr>
          <p:cNvPr id="41987" name="Picture 2" descr="mad25510_14_01b.jpg">
            <a:extLst>
              <a:ext uri="{FF2B5EF4-FFF2-40B4-BE49-F238E27FC236}">
                <a16:creationId xmlns:a16="http://schemas.microsoft.com/office/drawing/2014/main" id="{3834368A-D2E6-CB46-B7CD-9F0852AD14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1" y="2967037"/>
            <a:ext cx="6050756" cy="30337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372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A9CB1B76-97B0-1E49-B52E-796AA280A91D}"/>
              </a:ext>
            </a:extLst>
          </p:cNvPr>
          <p:cNvSpPr>
            <a:spLocks noGrp="1"/>
          </p:cNvSpPr>
          <p:nvPr>
            <p:ph type="title"/>
          </p:nvPr>
        </p:nvSpPr>
        <p:spPr>
          <a:xfrm>
            <a:off x="255182" y="255181"/>
            <a:ext cx="8335925" cy="402229"/>
          </a:xfrm>
        </p:spPr>
        <p:txBody>
          <a:bodyPr>
            <a:normAutofit fontScale="90000"/>
          </a:bodyPr>
          <a:lstStyle/>
          <a:p>
            <a:endParaRPr lang="en-US" altLang="en-US">
              <a:ea typeface="ＭＳ Ｐゴシック" panose="020B0600070205080204" pitchFamily="34" charset="-128"/>
            </a:endParaRPr>
          </a:p>
        </p:txBody>
      </p:sp>
      <p:sp>
        <p:nvSpPr>
          <p:cNvPr id="44034" name="Content Placeholder 2">
            <a:extLst>
              <a:ext uri="{FF2B5EF4-FFF2-40B4-BE49-F238E27FC236}">
                <a16:creationId xmlns:a16="http://schemas.microsoft.com/office/drawing/2014/main" id="{1A23119E-9590-404C-9658-184364A36D8E}"/>
              </a:ext>
            </a:extLst>
          </p:cNvPr>
          <p:cNvSpPr>
            <a:spLocks noGrp="1"/>
          </p:cNvSpPr>
          <p:nvPr>
            <p:ph idx="1"/>
          </p:nvPr>
        </p:nvSpPr>
        <p:spPr>
          <a:xfrm>
            <a:off x="361507" y="770860"/>
            <a:ext cx="8112642" cy="5736266"/>
          </a:xfrm>
        </p:spPr>
        <p:txBody>
          <a:bodyPr>
            <a:normAutofit/>
          </a:bodyPr>
          <a:lstStyle/>
          <a:p>
            <a:r>
              <a:rPr lang="en-US" altLang="en-US" sz="4000" dirty="0">
                <a:solidFill>
                  <a:srgbClr val="FF0000"/>
                </a:solidFill>
                <a:ea typeface="ＭＳ Ｐゴシック" panose="020B0600070205080204" pitchFamily="34" charset="-128"/>
              </a:rPr>
              <a:t>Anatomical evidence</a:t>
            </a:r>
            <a:r>
              <a:rPr lang="en-US" altLang="en-US" dirty="0">
                <a:solidFill>
                  <a:srgbClr val="FF0000"/>
                </a:solidFill>
                <a:ea typeface="ＭＳ Ｐゴシック" panose="020B0600070205080204" pitchFamily="34" charset="-128"/>
              </a:rPr>
              <a:t>:</a:t>
            </a:r>
          </a:p>
          <a:p>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There are basic designs that have been copied (conserved) with modification over time. You can see it directly in the development of animals.</a:t>
            </a: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marL="457200" lvl="1" indent="0">
              <a:buNone/>
            </a:pP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You can see it directly in the similarity of limbs of animals…</a:t>
            </a:r>
          </a:p>
        </p:txBody>
      </p:sp>
      <p:pic>
        <p:nvPicPr>
          <p:cNvPr id="4" name="Picture 2" descr="mad25510_14_16.jpg">
            <a:extLst>
              <a:ext uri="{FF2B5EF4-FFF2-40B4-BE49-F238E27FC236}">
                <a16:creationId xmlns:a16="http://schemas.microsoft.com/office/drawing/2014/main" id="{459FEC20-9236-AE46-8746-FAA12F35CC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18658" y="3261763"/>
            <a:ext cx="2874417" cy="19588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074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B965D883-1098-324A-A028-93F306BD2517}"/>
              </a:ext>
            </a:extLst>
          </p:cNvPr>
          <p:cNvSpPr>
            <a:spLocks noGrp="1"/>
          </p:cNvSpPr>
          <p:nvPr>
            <p:ph type="title"/>
          </p:nvPr>
        </p:nvSpPr>
        <p:spPr>
          <a:xfrm>
            <a:off x="1143000" y="857250"/>
            <a:ext cx="1433513" cy="258366"/>
          </a:xfrm>
        </p:spPr>
        <p:txBody>
          <a:bodyPr>
            <a:normAutofit fontScale="90000"/>
          </a:bodyPr>
          <a:lstStyle/>
          <a:p>
            <a:br>
              <a:rPr lang="en-US" altLang="en-US">
                <a:ea typeface="ＭＳ Ｐゴシック" panose="020B0600070205080204" pitchFamily="34" charset="-128"/>
                <a:sym typeface="Arial" panose="020B0604020202020204" pitchFamily="34" charset="0"/>
              </a:rPr>
            </a:br>
            <a:br>
              <a:rPr lang="en-US" altLang="en-US">
                <a:ea typeface="ＭＳ Ｐゴシック" panose="020B0600070205080204" pitchFamily="34" charset="-128"/>
                <a:sym typeface="Arial" panose="020B0604020202020204" pitchFamily="34" charset="0"/>
              </a:rPr>
            </a:br>
            <a:r>
              <a:rPr lang="en-US" altLang="en-US">
                <a:ea typeface="ＭＳ Ｐゴシック" panose="020B0600070205080204" pitchFamily="34" charset="-128"/>
                <a:sym typeface="Arial" panose="020B0604020202020204" pitchFamily="34" charset="0"/>
              </a:rPr>
              <a:t>Fig. 14.15</a:t>
            </a:r>
          </a:p>
        </p:txBody>
      </p:sp>
      <p:pic>
        <p:nvPicPr>
          <p:cNvPr id="45058" name="Picture 2" descr="mad25510_14_15.jpg">
            <a:extLst>
              <a:ext uri="{FF2B5EF4-FFF2-40B4-BE49-F238E27FC236}">
                <a16:creationId xmlns:a16="http://schemas.microsoft.com/office/drawing/2014/main" id="{FAF3E2B3-9B33-9643-AE1C-1268F2C21A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8901" y="990600"/>
            <a:ext cx="3885010" cy="4886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730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6DA932-DAED-F747-9852-D74E40B1696C}"/>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433A0C1-BC59-894F-987E-CEF12B09CDFA}"/>
              </a:ext>
            </a:extLst>
          </p:cNvPr>
          <p:cNvSpPr>
            <a:spLocks noGrp="1"/>
          </p:cNvSpPr>
          <p:nvPr>
            <p:ph idx="1"/>
          </p:nvPr>
        </p:nvSpPr>
        <p:spPr/>
        <p:txBody>
          <a:bodyPr/>
          <a:lstStyle/>
          <a:p>
            <a:r>
              <a:rPr lang="en-US" dirty="0"/>
              <a:t>Again, Neil </a:t>
            </a:r>
            <a:r>
              <a:rPr lang="en-US" dirty="0" err="1"/>
              <a:t>Shubin’s</a:t>
            </a:r>
            <a:r>
              <a:rPr lang="en-US" dirty="0"/>
              <a:t> book, helped me understand this in an easy to see way! </a:t>
            </a:r>
          </a:p>
        </p:txBody>
      </p:sp>
    </p:spTree>
    <p:extLst>
      <p:ext uri="{BB962C8B-B14F-4D97-AF65-F5344CB8AC3E}">
        <p14:creationId xmlns:p14="http://schemas.microsoft.com/office/powerpoint/2010/main" val="496619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lide20">
            <a:extLst>
              <a:ext uri="{FF2B5EF4-FFF2-40B4-BE49-F238E27FC236}">
                <a16:creationId xmlns:a16="http://schemas.microsoft.com/office/drawing/2014/main" id="{14B17684-B5E2-6C44-8E95-A15177C99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321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lide19">
            <a:extLst>
              <a:ext uri="{FF2B5EF4-FFF2-40B4-BE49-F238E27FC236}">
                <a16:creationId xmlns:a16="http://schemas.microsoft.com/office/drawing/2014/main" id="{4B80333B-BCDD-114E-92E6-3B7FE51F6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98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2">
            <a:extLst>
              <a:ext uri="{FF2B5EF4-FFF2-40B4-BE49-F238E27FC236}">
                <a16:creationId xmlns:a16="http://schemas.microsoft.com/office/drawing/2014/main" id="{460F4B59-1615-F34B-B560-A23259FD4D84}"/>
              </a:ext>
            </a:extLst>
          </p:cNvPr>
          <p:cNvSpPr>
            <a:spLocks noGrp="1"/>
          </p:cNvSpPr>
          <p:nvPr>
            <p:ph type="title"/>
          </p:nvPr>
        </p:nvSpPr>
        <p:spPr/>
        <p:txBody>
          <a:bodyPr/>
          <a:lstStyle/>
          <a:p>
            <a:endParaRPr lang="en-US" altLang="en-US">
              <a:ea typeface="ＭＳ Ｐゴシック" panose="020B0600070205080204" pitchFamily="34" charset="-128"/>
            </a:endParaRPr>
          </a:p>
        </p:txBody>
      </p:sp>
      <p:sp>
        <p:nvSpPr>
          <p:cNvPr id="47106" name="Content Placeholder 3">
            <a:extLst>
              <a:ext uri="{FF2B5EF4-FFF2-40B4-BE49-F238E27FC236}">
                <a16:creationId xmlns:a16="http://schemas.microsoft.com/office/drawing/2014/main" id="{51D7EEF3-1C6F-8945-BB76-7B43048D2BF5}"/>
              </a:ext>
            </a:extLst>
          </p:cNvPr>
          <p:cNvSpPr>
            <a:spLocks noGrp="1"/>
          </p:cNvSpPr>
          <p:nvPr>
            <p:ph idx="1"/>
          </p:nvPr>
        </p:nvSpPr>
        <p:spPr>
          <a:xfrm>
            <a:off x="457200" y="1855381"/>
            <a:ext cx="8229600" cy="4525963"/>
          </a:xfrm>
        </p:spPr>
        <p:txBody>
          <a:bodyPr>
            <a:normAutofit lnSpcReduction="10000"/>
          </a:bodyPr>
          <a:lstStyle/>
          <a:p>
            <a:r>
              <a:rPr lang="en-US" altLang="en-US" dirty="0">
                <a:solidFill>
                  <a:srgbClr val="FF0000"/>
                </a:solidFill>
                <a:ea typeface="ＭＳ Ｐゴシック" panose="020B0600070205080204" pitchFamily="34" charset="-128"/>
              </a:rPr>
              <a:t>DNA (molecular) evidence</a:t>
            </a:r>
          </a:p>
          <a:p>
            <a:endParaRPr lang="en-US" altLang="en-US" sz="3000" dirty="0">
              <a:ea typeface="ＭＳ Ｐゴシック" panose="020B0600070205080204" pitchFamily="34" charset="-128"/>
            </a:endParaRPr>
          </a:p>
          <a:p>
            <a:pPr lvl="1"/>
            <a:r>
              <a:rPr lang="en-US" altLang="en-US" sz="3000" dirty="0">
                <a:ea typeface="ＭＳ Ｐゴシック" panose="020B0600070205080204" pitchFamily="34" charset="-128"/>
              </a:rPr>
              <a:t>The powerful techniques of genomics and proteomics add unequivocal evidence for the relatedness of species.</a:t>
            </a:r>
          </a:p>
          <a:p>
            <a:r>
              <a:rPr lang="en-US" altLang="en-US" sz="3000" dirty="0">
                <a:ea typeface="ＭＳ Ｐゴシック" panose="020B0600070205080204" pitchFamily="34" charset="-128"/>
              </a:rPr>
              <a:t>Recall, at the DNA level, we share 98% of our sequence with other primates, like chimpanzees.</a:t>
            </a:r>
          </a:p>
          <a:p>
            <a:endParaRPr lang="en-US" altLang="en-US" sz="3000" dirty="0">
              <a:ea typeface="ＭＳ Ｐゴシック" panose="020B0600070205080204" pitchFamily="34" charset="-128"/>
            </a:endParaRPr>
          </a:p>
          <a:p>
            <a:r>
              <a:rPr lang="en-US" altLang="en-US" sz="3000" dirty="0">
                <a:ea typeface="ＭＳ Ｐゴシック" panose="020B0600070205080204" pitchFamily="34" charset="-128"/>
              </a:rPr>
              <a:t>92% similarity with mice.</a:t>
            </a: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386668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56AD1027-8BA3-6B41-B939-6440B6F50986}"/>
              </a:ext>
            </a:extLst>
          </p:cNvPr>
          <p:cNvSpPr>
            <a:spLocks noGrp="1"/>
          </p:cNvSpPr>
          <p:nvPr>
            <p:ph type="title"/>
          </p:nvPr>
        </p:nvSpPr>
        <p:spPr/>
        <p:txBody>
          <a:bodyPr/>
          <a:lstStyle/>
          <a:p>
            <a:endParaRPr lang="en-US" altLang="en-US">
              <a:ea typeface="ＭＳ Ｐゴシック" panose="020B0600070205080204" pitchFamily="34" charset="-128"/>
            </a:endParaRPr>
          </a:p>
        </p:txBody>
      </p:sp>
      <p:sp>
        <p:nvSpPr>
          <p:cNvPr id="49154" name="Content Placeholder 2">
            <a:extLst>
              <a:ext uri="{FF2B5EF4-FFF2-40B4-BE49-F238E27FC236}">
                <a16:creationId xmlns:a16="http://schemas.microsoft.com/office/drawing/2014/main" id="{348A3C49-D61E-1744-96D8-ECD863957207}"/>
              </a:ext>
            </a:extLst>
          </p:cNvPr>
          <p:cNvSpPr>
            <a:spLocks noGrp="1"/>
          </p:cNvSpPr>
          <p:nvPr>
            <p:ph idx="1"/>
          </p:nvPr>
        </p:nvSpPr>
        <p:spPr/>
        <p:txBody>
          <a:bodyPr/>
          <a:lstStyle/>
          <a:p>
            <a:r>
              <a:rPr lang="en-US" altLang="en-US">
                <a:ea typeface="ＭＳ Ｐゴシック" panose="020B0600070205080204" pitchFamily="34" charset="-128"/>
              </a:rPr>
              <a:t>The more common the biological process the more similar we are!</a:t>
            </a:r>
          </a:p>
          <a:p>
            <a:endParaRPr lang="en-US" altLang="en-US">
              <a:ea typeface="ＭＳ Ｐゴシック" panose="020B0600070205080204" pitchFamily="34" charset="-128"/>
            </a:endParaRPr>
          </a:p>
          <a:p>
            <a:r>
              <a:rPr lang="en-US" altLang="en-US">
                <a:ea typeface="ＭＳ Ｐゴシック" panose="020B0600070205080204" pitchFamily="34" charset="-128"/>
              </a:rPr>
              <a:t>There are genes that have been kept the same, conserved, back to those first life forms.</a:t>
            </a:r>
          </a:p>
          <a:p>
            <a:pPr lvl="1"/>
            <a:r>
              <a:rPr lang="en-US" altLang="en-US">
                <a:ea typeface="ＭＳ Ｐゴシック" panose="020B0600070205080204" pitchFamily="34" charset="-128"/>
              </a:rPr>
              <a:t>These genes control  the basic things, common to all life---such as obtaining energy.</a:t>
            </a:r>
          </a:p>
        </p:txBody>
      </p:sp>
    </p:spTree>
    <p:extLst>
      <p:ext uri="{BB962C8B-B14F-4D97-AF65-F5344CB8AC3E}">
        <p14:creationId xmlns:p14="http://schemas.microsoft.com/office/powerpoint/2010/main" val="177354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ADD3B-44E9-2749-91DA-A14F88D11533}"/>
              </a:ext>
            </a:extLst>
          </p:cNvPr>
          <p:cNvSpPr>
            <a:spLocks noGrp="1"/>
          </p:cNvSpPr>
          <p:nvPr>
            <p:ph type="title"/>
          </p:nvPr>
        </p:nvSpPr>
        <p:spPr/>
        <p:txBody>
          <a:bodyPr>
            <a:normAutofit fontScale="90000"/>
          </a:bodyPr>
          <a:lstStyle/>
          <a:p>
            <a:br>
              <a:rPr lang="en-US" dirty="0"/>
            </a:br>
            <a:r>
              <a:rPr lang="en-US" dirty="0"/>
              <a:t>CRISPR-CAS9</a:t>
            </a:r>
            <a:br>
              <a:rPr lang="en-US" dirty="0"/>
            </a:br>
            <a:r>
              <a:rPr lang="en-US" dirty="0"/>
              <a:t>gene editing</a:t>
            </a:r>
            <a:br>
              <a:rPr lang="en-US" dirty="0"/>
            </a:br>
            <a:endParaRPr lang="en-US" dirty="0"/>
          </a:p>
        </p:txBody>
      </p:sp>
      <p:sp>
        <p:nvSpPr>
          <p:cNvPr id="3" name="Content Placeholder 2">
            <a:extLst>
              <a:ext uri="{FF2B5EF4-FFF2-40B4-BE49-F238E27FC236}">
                <a16:creationId xmlns:a16="http://schemas.microsoft.com/office/drawing/2014/main" id="{22D5F03A-4286-D846-B8AA-5480802ABEB1}"/>
              </a:ext>
            </a:extLst>
          </p:cNvPr>
          <p:cNvSpPr>
            <a:spLocks noGrp="1"/>
          </p:cNvSpPr>
          <p:nvPr>
            <p:ph idx="1"/>
          </p:nvPr>
        </p:nvSpPr>
        <p:spPr/>
        <p:txBody>
          <a:bodyPr/>
          <a:lstStyle/>
          <a:p>
            <a:r>
              <a:rPr lang="en-US" dirty="0"/>
              <a:t>One of the most exciting techniques for studying genes is a system used in nature by bacteria called CRISPR or CRISPR-CAS9</a:t>
            </a:r>
          </a:p>
          <a:p>
            <a:endParaRPr lang="en-US" dirty="0"/>
          </a:p>
          <a:p>
            <a:r>
              <a:rPr lang="en-US" dirty="0"/>
              <a:t>It allows scientists to target single genes and remove/destroy or change them in a cell or embryo.</a:t>
            </a:r>
          </a:p>
        </p:txBody>
      </p:sp>
    </p:spTree>
    <p:extLst>
      <p:ext uri="{BB962C8B-B14F-4D97-AF65-F5344CB8AC3E}">
        <p14:creationId xmlns:p14="http://schemas.microsoft.com/office/powerpoint/2010/main" val="2875814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5A0EC6CA-4906-8344-ADFB-6D5E377D4CF0}"/>
              </a:ext>
            </a:extLst>
          </p:cNvPr>
          <p:cNvSpPr>
            <a:spLocks noGrp="1"/>
          </p:cNvSpPr>
          <p:nvPr>
            <p:ph type="title"/>
          </p:nvPr>
        </p:nvSpPr>
        <p:spPr/>
        <p:txBody>
          <a:bodyPr/>
          <a:lstStyle/>
          <a:p>
            <a:endParaRPr lang="en-US" altLang="en-US">
              <a:ea typeface="ＭＳ Ｐゴシック" panose="020B0600070205080204" pitchFamily="34" charset="-128"/>
            </a:endParaRPr>
          </a:p>
        </p:txBody>
      </p:sp>
      <p:sp>
        <p:nvSpPr>
          <p:cNvPr id="50178" name="Content Placeholder 2">
            <a:extLst>
              <a:ext uri="{FF2B5EF4-FFF2-40B4-BE49-F238E27FC236}">
                <a16:creationId xmlns:a16="http://schemas.microsoft.com/office/drawing/2014/main" id="{CEDAF6E4-8452-D64B-8319-0F4C9ECC2D87}"/>
              </a:ext>
            </a:extLst>
          </p:cNvPr>
          <p:cNvSpPr>
            <a:spLocks noGrp="1"/>
          </p:cNvSpPr>
          <p:nvPr>
            <p:ph idx="1"/>
          </p:nvPr>
        </p:nvSpPr>
        <p:spPr/>
        <p:txBody>
          <a:bodyPr/>
          <a:lstStyle/>
          <a:p>
            <a:r>
              <a:rPr lang="en-US" altLang="en-US">
                <a:ea typeface="ＭＳ Ｐゴシック" panose="020B0600070205080204" pitchFamily="34" charset="-128"/>
              </a:rPr>
              <a:t>The final figure shows a comparison of several seemingly unsimilar organisms.   The figure simulates how scientists decide on branches in phylogenetic trees.</a:t>
            </a:r>
          </a:p>
          <a:p>
            <a:endParaRPr lang="en-US" altLang="en-US">
              <a:ea typeface="ＭＳ Ｐゴシック" panose="020B0600070205080204" pitchFamily="34" charset="-128"/>
            </a:endParaRPr>
          </a:p>
          <a:p>
            <a:r>
              <a:rPr lang="en-US" altLang="en-US">
                <a:ea typeface="ＭＳ Ｐゴシック" panose="020B0600070205080204" pitchFamily="34" charset="-128"/>
              </a:rPr>
              <a:t>All the organisms can branch from one branch because of a related gene, cytochrome C---which is used in metabolism.</a:t>
            </a:r>
          </a:p>
        </p:txBody>
      </p:sp>
    </p:spTree>
    <p:extLst>
      <p:ext uri="{BB962C8B-B14F-4D97-AF65-F5344CB8AC3E}">
        <p14:creationId xmlns:p14="http://schemas.microsoft.com/office/powerpoint/2010/main" val="3975398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5797100D-BC3D-E846-94A4-8D02D95A9070}"/>
              </a:ext>
            </a:extLst>
          </p:cNvPr>
          <p:cNvSpPr>
            <a:spLocks noGrp="1"/>
          </p:cNvSpPr>
          <p:nvPr>
            <p:ph type="title"/>
          </p:nvPr>
        </p:nvSpPr>
        <p:spPr/>
        <p:txBody>
          <a:bodyPr/>
          <a:lstStyle/>
          <a:p>
            <a:endParaRPr lang="en-US" altLang="en-US">
              <a:ea typeface="ＭＳ Ｐゴシック" panose="020B0600070205080204" pitchFamily="34" charset="-128"/>
            </a:endParaRPr>
          </a:p>
        </p:txBody>
      </p:sp>
      <p:sp>
        <p:nvSpPr>
          <p:cNvPr id="51202" name="Content Placeholder 2">
            <a:extLst>
              <a:ext uri="{FF2B5EF4-FFF2-40B4-BE49-F238E27FC236}">
                <a16:creationId xmlns:a16="http://schemas.microsoft.com/office/drawing/2014/main" id="{BAA4E730-DB1F-9641-9254-87A7347A4D92}"/>
              </a:ext>
            </a:extLst>
          </p:cNvPr>
          <p:cNvSpPr>
            <a:spLocks noGrp="1"/>
          </p:cNvSpPr>
          <p:nvPr>
            <p:ph idx="1"/>
          </p:nvPr>
        </p:nvSpPr>
        <p:spPr/>
        <p:txBody>
          <a:bodyPr/>
          <a:lstStyle/>
          <a:p>
            <a:r>
              <a:rPr lang="en-US" altLang="en-US" dirty="0">
                <a:ea typeface="ＭＳ Ｐゴシック" panose="020B0600070205080204" pitchFamily="34" charset="-128"/>
              </a:rPr>
              <a:t>The more related the closer in sequence are the cytochrome c genes!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Cytochrome C is needed for the electron transport chain—for making ATP!  All eukaryotic organisms to this pretty much the same way…So it is a </a:t>
            </a:r>
            <a:r>
              <a:rPr lang="en-US" altLang="en-US" u="sng" dirty="0">
                <a:ea typeface="ＭＳ Ｐゴシック" panose="020B0600070205080204" pitchFamily="34" charset="-128"/>
              </a:rPr>
              <a:t>conserved</a:t>
            </a:r>
            <a:r>
              <a:rPr lang="en-US" altLang="en-US" dirty="0">
                <a:ea typeface="ＭＳ Ｐゴシック" panose="020B0600070205080204" pitchFamily="34" charset="-128"/>
              </a:rPr>
              <a:t> gene/protein.</a:t>
            </a:r>
          </a:p>
        </p:txBody>
      </p:sp>
    </p:spTree>
    <p:extLst>
      <p:ext uri="{BB962C8B-B14F-4D97-AF65-F5344CB8AC3E}">
        <p14:creationId xmlns:p14="http://schemas.microsoft.com/office/powerpoint/2010/main" val="2544467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DCF726EE-2153-7045-90F3-51B31A635ADA}"/>
              </a:ext>
            </a:extLst>
          </p:cNvPr>
          <p:cNvSpPr>
            <a:spLocks noGrp="1"/>
          </p:cNvSpPr>
          <p:nvPr>
            <p:ph type="title"/>
          </p:nvPr>
        </p:nvSpPr>
        <p:spPr>
          <a:xfrm>
            <a:off x="1143000" y="857250"/>
            <a:ext cx="1433513" cy="258366"/>
          </a:xfrm>
        </p:spPr>
        <p:txBody>
          <a:bodyPr>
            <a:normAutofit fontScale="90000"/>
          </a:bodyPr>
          <a:lstStyle/>
          <a:p>
            <a:r>
              <a:rPr lang="en-US" altLang="en-US">
                <a:ea typeface="ＭＳ Ｐゴシック" panose="020B0600070205080204" pitchFamily="34" charset="-128"/>
                <a:sym typeface="Arial" panose="020B0604020202020204" pitchFamily="34" charset="0"/>
              </a:rPr>
              <a:t>Fig. 14.17</a:t>
            </a:r>
          </a:p>
        </p:txBody>
      </p:sp>
      <p:pic>
        <p:nvPicPr>
          <p:cNvPr id="52226" name="Picture 2" descr="mad25510_14_17.jpg">
            <a:extLst>
              <a:ext uri="{FF2B5EF4-FFF2-40B4-BE49-F238E27FC236}">
                <a16:creationId xmlns:a16="http://schemas.microsoft.com/office/drawing/2014/main" id="{BF38A758-712B-F642-8912-0321681E93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152525"/>
            <a:ext cx="6515100" cy="4543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17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411CC-67B5-344B-A1E4-ED9E86E8B2B0}"/>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915B5134-84C8-8E43-A9C9-EB225E8906B3}"/>
              </a:ext>
            </a:extLst>
          </p:cNvPr>
          <p:cNvSpPr>
            <a:spLocks noGrp="1"/>
          </p:cNvSpPr>
          <p:nvPr>
            <p:ph idx="1"/>
          </p:nvPr>
        </p:nvSpPr>
        <p:spPr>
          <a:xfrm>
            <a:off x="457200" y="1600200"/>
            <a:ext cx="8346558" cy="5140842"/>
          </a:xfrm>
        </p:spPr>
        <p:txBody>
          <a:bodyPr>
            <a:normAutofit lnSpcReduction="10000"/>
          </a:bodyPr>
          <a:lstStyle/>
          <a:p>
            <a:r>
              <a:rPr lang="en-US" dirty="0"/>
              <a:t>Removing a gene’s protein product allows us to understand its importance and its role.</a:t>
            </a:r>
          </a:p>
          <a:p>
            <a:pPr lvl="1"/>
            <a:r>
              <a:rPr lang="en-US" dirty="0"/>
              <a:t>Traditionally this has been done by gene “knock out” techniques in mice—This has been powerful, but can take years to develop the mice.</a:t>
            </a:r>
          </a:p>
          <a:p>
            <a:pPr lvl="1"/>
            <a:endParaRPr lang="en-US" dirty="0"/>
          </a:p>
          <a:p>
            <a:pPr marL="457200" lvl="1" indent="0">
              <a:buNone/>
            </a:pPr>
            <a:endParaRPr lang="en-US" dirty="0"/>
          </a:p>
          <a:p>
            <a:pPr lvl="1"/>
            <a:r>
              <a:rPr lang="en-US" dirty="0"/>
              <a:t>CRISPER technology being expanded to change genes---to possibly repair disease-associated mutations.</a:t>
            </a:r>
          </a:p>
          <a:p>
            <a:pPr lvl="1"/>
            <a:r>
              <a:rPr lang="en-US" dirty="0"/>
              <a:t>Why is CRISPER somewhat controversial? </a:t>
            </a:r>
          </a:p>
          <a:p>
            <a:pPr marL="457200" lvl="1" indent="0">
              <a:buNone/>
            </a:pPr>
            <a:endParaRPr lang="en-US" dirty="0"/>
          </a:p>
        </p:txBody>
      </p:sp>
    </p:spTree>
    <p:extLst>
      <p:ext uri="{BB962C8B-B14F-4D97-AF65-F5344CB8AC3E}">
        <p14:creationId xmlns:p14="http://schemas.microsoft.com/office/powerpoint/2010/main" val="741558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A4991838-2828-5C48-9BF1-F29FE8F8E2AB}"/>
              </a:ext>
            </a:extLst>
          </p:cNvPr>
          <p:cNvSpPr>
            <a:spLocks noGrp="1"/>
          </p:cNvSpPr>
          <p:nvPr>
            <p:ph type="title"/>
          </p:nvPr>
        </p:nvSpPr>
        <p:spPr/>
        <p:txBody>
          <a:bodyPr>
            <a:normAutofit fontScale="90000"/>
          </a:bodyPr>
          <a:lstStyle/>
          <a:p>
            <a:r>
              <a:rPr lang="en-US" altLang="en-US" dirty="0">
                <a:ea typeface="ＭＳ Ｐゴシック" panose="020B0600070205080204" pitchFamily="34" charset="-128"/>
              </a:rPr>
              <a:t>Where have we been this semester? Connecting concepts….</a:t>
            </a:r>
          </a:p>
        </p:txBody>
      </p:sp>
      <p:sp>
        <p:nvSpPr>
          <p:cNvPr id="17410" name="Content Placeholder 2">
            <a:extLst>
              <a:ext uri="{FF2B5EF4-FFF2-40B4-BE49-F238E27FC236}">
                <a16:creationId xmlns:a16="http://schemas.microsoft.com/office/drawing/2014/main" id="{0C74B518-1D1B-0648-82DE-2B622BD4C6C2}"/>
              </a:ext>
            </a:extLst>
          </p:cNvPr>
          <p:cNvSpPr>
            <a:spLocks noGrp="1"/>
          </p:cNvSpPr>
          <p:nvPr>
            <p:ph idx="1"/>
          </p:nvPr>
        </p:nvSpPr>
        <p:spPr/>
        <p:txBody>
          <a:bodyPr>
            <a:normAutofit/>
          </a:bodyPr>
          <a:lstStyle/>
          <a:p>
            <a:r>
              <a:rPr lang="en-US" altLang="en-US" dirty="0">
                <a:ea typeface="ＭＳ Ｐゴシック" panose="020B0600070205080204" pitchFamily="34" charset="-128"/>
              </a:rPr>
              <a:t>From atoms to molecules to cells to organisms to populations of organisms…and finally  to thinking about the source of </a:t>
            </a:r>
            <a:r>
              <a:rPr lang="en-US" altLang="en-US" b="1" i="1" dirty="0">
                <a:ea typeface="ＭＳ Ｐゴシック" panose="020B0600070205080204" pitchFamily="34" charset="-128"/>
              </a:rPr>
              <a:t>diversity</a:t>
            </a:r>
            <a:r>
              <a:rPr lang="en-US" altLang="en-US" dirty="0">
                <a:ea typeface="ＭＳ Ｐゴシック" panose="020B0600070205080204" pitchFamily="34" charset="-128"/>
              </a:rPr>
              <a:t> of life.</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Biodiversity reflects genetic diversity---and you are now experts at genetics and gene expression!</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pPr marL="457200" lvl="1" indent="0">
              <a:buFont typeface="Arial" panose="020B0604020202020204" pitchFamily="34" charset="0"/>
              <a:buNone/>
            </a:pPr>
            <a:endParaRPr lang="en-US" altLang="en-US" dirty="0">
              <a:ea typeface="ＭＳ Ｐゴシック" panose="020B0600070205080204" pitchFamily="34" charset="-128"/>
            </a:endParaRPr>
          </a:p>
          <a:p>
            <a:pPr marL="457200" lvl="1" indent="0"/>
            <a:endParaRPr lang="en-US" altLang="en-US" dirty="0">
              <a:ea typeface="ＭＳ Ｐゴシック" panose="020B0600070205080204" pitchFamily="34" charset="-128"/>
            </a:endParaRPr>
          </a:p>
          <a:p>
            <a:pPr marL="457200" lvl="1" indent="0"/>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pPr marL="457200" lvl="1" indent="0"/>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26503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E04A92DE-C424-5046-9489-738FFCF9FFDA}"/>
              </a:ext>
            </a:extLst>
          </p:cNvPr>
          <p:cNvSpPr>
            <a:spLocks noGrp="1"/>
          </p:cNvSpPr>
          <p:nvPr>
            <p:ph type="title"/>
          </p:nvPr>
        </p:nvSpPr>
        <p:spPr/>
        <p:txBody>
          <a:bodyPr/>
          <a:lstStyle/>
          <a:p>
            <a:endParaRPr lang="en-US" altLang="en-US">
              <a:ea typeface="ＭＳ Ｐゴシック" panose="020B0600070205080204" pitchFamily="34" charset="-128"/>
            </a:endParaRPr>
          </a:p>
        </p:txBody>
      </p:sp>
      <p:sp>
        <p:nvSpPr>
          <p:cNvPr id="18434" name="Content Placeholder 2">
            <a:extLst>
              <a:ext uri="{FF2B5EF4-FFF2-40B4-BE49-F238E27FC236}">
                <a16:creationId xmlns:a16="http://schemas.microsoft.com/office/drawing/2014/main" id="{6177ACA9-233D-5A49-B9AC-F9A91007CBE1}"/>
              </a:ext>
            </a:extLst>
          </p:cNvPr>
          <p:cNvSpPr>
            <a:spLocks noGrp="1"/>
          </p:cNvSpPr>
          <p:nvPr>
            <p:ph idx="1"/>
          </p:nvPr>
        </p:nvSpPr>
        <p:spPr/>
        <p:txBody>
          <a:bodyPr/>
          <a:lstStyle/>
          <a:p>
            <a:r>
              <a:rPr lang="en-US" altLang="en-US">
                <a:ea typeface="ＭＳ Ｐゴシック" panose="020B0600070205080204" pitchFamily="34" charset="-128"/>
              </a:rPr>
              <a:t>Months ago we defined life and discussed a point in time where molecules organized into a primitive cell. (about 3.5 billion years ago)</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rPr>
              <a:t>This, we would consider the ultimate common ancestor!</a:t>
            </a:r>
          </a:p>
        </p:txBody>
      </p:sp>
    </p:spTree>
    <p:extLst>
      <p:ext uri="{BB962C8B-B14F-4D97-AF65-F5344CB8AC3E}">
        <p14:creationId xmlns:p14="http://schemas.microsoft.com/office/powerpoint/2010/main" val="3446642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D53DA185-BCC6-6243-8223-9CEA082C018C}"/>
              </a:ext>
            </a:extLst>
          </p:cNvPr>
          <p:cNvSpPr>
            <a:spLocks noGrp="1"/>
          </p:cNvSpPr>
          <p:nvPr>
            <p:ph type="title"/>
          </p:nvPr>
        </p:nvSpPr>
        <p:spPr>
          <a:xfrm>
            <a:off x="0" y="0"/>
            <a:ext cx="1911350" cy="344488"/>
          </a:xfrm>
        </p:spPr>
        <p:txBody>
          <a:bodyPr>
            <a:normAutofit fontScale="90000"/>
          </a:bodyPr>
          <a:lstStyle/>
          <a:p>
            <a:r>
              <a:rPr lang="en-US" altLang="en-US">
                <a:ea typeface="ＭＳ Ｐゴシック" panose="020B0600070205080204" pitchFamily="34" charset="-128"/>
                <a:sym typeface="Arial" panose="020B0604020202020204" pitchFamily="34" charset="0"/>
              </a:rPr>
              <a:t>Fig. 1.4</a:t>
            </a:r>
          </a:p>
        </p:txBody>
      </p:sp>
      <p:pic>
        <p:nvPicPr>
          <p:cNvPr id="19458" name="Picture 2" descr="mad25510_01_04.jpg">
            <a:extLst>
              <a:ext uri="{FF2B5EF4-FFF2-40B4-BE49-F238E27FC236}">
                <a16:creationId xmlns:a16="http://schemas.microsoft.com/office/drawing/2014/main" id="{6967642A-51E4-3D43-A01C-216D95FD80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41227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43D515B4-99F3-2144-83E4-1CDF28477AE2}"/>
              </a:ext>
            </a:extLst>
          </p:cNvPr>
          <p:cNvSpPr>
            <a:spLocks noChangeArrowheads="1"/>
          </p:cNvSpPr>
          <p:nvPr/>
        </p:nvSpPr>
        <p:spPr bwMode="auto">
          <a:xfrm>
            <a:off x="2308225" y="5653088"/>
            <a:ext cx="1052513" cy="960437"/>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460" name="TextBox 2">
            <a:extLst>
              <a:ext uri="{FF2B5EF4-FFF2-40B4-BE49-F238E27FC236}">
                <a16:creationId xmlns:a16="http://schemas.microsoft.com/office/drawing/2014/main" id="{2722B61E-D146-814C-8C58-BD45FBA140C5}"/>
              </a:ext>
            </a:extLst>
          </p:cNvPr>
          <p:cNvSpPr txBox="1">
            <a:spLocks noChangeArrowheads="1"/>
          </p:cNvSpPr>
          <p:nvPr/>
        </p:nvSpPr>
        <p:spPr bwMode="auto">
          <a:xfrm>
            <a:off x="3640138" y="5673725"/>
            <a:ext cx="3546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800" dirty="0"/>
              <a:t>Came into existence when some genetic molecule (likely RNA or protein) became enclosed in something like a membrane</a:t>
            </a:r>
          </a:p>
        </p:txBody>
      </p:sp>
    </p:spTree>
    <p:extLst>
      <p:ext uri="{BB962C8B-B14F-4D97-AF65-F5344CB8AC3E}">
        <p14:creationId xmlns:p14="http://schemas.microsoft.com/office/powerpoint/2010/main" val="1633539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2">
            <a:extLst>
              <a:ext uri="{FF2B5EF4-FFF2-40B4-BE49-F238E27FC236}">
                <a16:creationId xmlns:a16="http://schemas.microsoft.com/office/drawing/2014/main" id="{CF31D566-F3E4-894B-9ABE-59058CECD437}"/>
              </a:ext>
            </a:extLst>
          </p:cNvPr>
          <p:cNvSpPr>
            <a:spLocks noGrp="1"/>
          </p:cNvSpPr>
          <p:nvPr>
            <p:ph type="title"/>
          </p:nvPr>
        </p:nvSpPr>
        <p:spPr/>
        <p:txBody>
          <a:bodyPr/>
          <a:lstStyle/>
          <a:p>
            <a:endParaRPr lang="en-US" altLang="en-US">
              <a:ea typeface="ＭＳ Ｐゴシック" panose="020B0600070205080204" pitchFamily="34" charset="-128"/>
            </a:endParaRPr>
          </a:p>
        </p:txBody>
      </p:sp>
      <p:sp>
        <p:nvSpPr>
          <p:cNvPr id="20482" name="Content Placeholder 3">
            <a:extLst>
              <a:ext uri="{FF2B5EF4-FFF2-40B4-BE49-F238E27FC236}">
                <a16:creationId xmlns:a16="http://schemas.microsoft.com/office/drawing/2014/main" id="{02AFD3D5-AD3D-664E-A9E3-06474F94BE7C}"/>
              </a:ext>
            </a:extLst>
          </p:cNvPr>
          <p:cNvSpPr>
            <a:spLocks noGrp="1"/>
          </p:cNvSpPr>
          <p:nvPr>
            <p:ph idx="1"/>
          </p:nvPr>
        </p:nvSpPr>
        <p:spPr/>
        <p:txBody>
          <a:bodyPr/>
          <a:lstStyle/>
          <a:p>
            <a:r>
              <a:rPr lang="en-US" altLang="en-US" dirty="0">
                <a:ea typeface="ＭＳ Ｐゴシック" panose="020B0600070205080204" pitchFamily="34" charset="-128"/>
              </a:rPr>
              <a:t>Charles Darwin is given credit for noticing both the similarities and differences in living things.  He was a “naturalist”.</a:t>
            </a:r>
          </a:p>
          <a:p>
            <a:r>
              <a:rPr lang="en-US" altLang="en-US" dirty="0">
                <a:ea typeface="ＭＳ Ｐゴシック" panose="020B0600070205080204" pitchFamily="34" charset="-128"/>
              </a:rPr>
              <a:t>Darwin, of course, knew nothing of the details of cells, DNA, gene expression…</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But he was the first to get us to think about the biology behind a tree of life.</a:t>
            </a:r>
          </a:p>
        </p:txBody>
      </p:sp>
    </p:spTree>
    <p:extLst>
      <p:ext uri="{BB962C8B-B14F-4D97-AF65-F5344CB8AC3E}">
        <p14:creationId xmlns:p14="http://schemas.microsoft.com/office/powerpoint/2010/main" val="3739698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1398</Words>
  <Application>Microsoft Macintosh PowerPoint</Application>
  <PresentationFormat>On-screen Show (4:3)</PresentationFormat>
  <Paragraphs>147</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ＭＳ Ｐゴシック</vt:lpstr>
      <vt:lpstr>Arial</vt:lpstr>
      <vt:lpstr>Calibri</vt:lpstr>
      <vt:lpstr>Wingdings</vt:lpstr>
      <vt:lpstr>Office Theme</vt:lpstr>
      <vt:lpstr>Concepts of Biology Biol 111 Minot State University</vt:lpstr>
      <vt:lpstr>Lecture 33 April 30, 2018</vt:lpstr>
      <vt:lpstr>Where were we?...</vt:lpstr>
      <vt:lpstr> CRISPR-CAS9 gene editing </vt:lpstr>
      <vt:lpstr>Why?</vt:lpstr>
      <vt:lpstr>Where have we been this semester? Connecting concepts….</vt:lpstr>
      <vt:lpstr>PowerPoint Presentation</vt:lpstr>
      <vt:lpstr>Fig. 1.4</vt:lpstr>
      <vt:lpstr>PowerPoint Presentation</vt:lpstr>
      <vt:lpstr>PowerPoint Presentation</vt:lpstr>
      <vt:lpstr>Darwin and Wallace</vt:lpstr>
      <vt:lpstr>Darwin’s travels</vt:lpstr>
      <vt:lpstr>Fig. 14.11</vt:lpstr>
      <vt:lpstr>PowerPoint Presentation</vt:lpstr>
      <vt:lpstr>Fig. 14.6</vt:lpstr>
      <vt:lpstr>Fig. 14.7</vt:lpstr>
      <vt:lpstr>Fig. 14.3b</vt:lpstr>
      <vt:lpstr>PowerPoint Presentation</vt:lpstr>
      <vt:lpstr>PowerPoint Presentation</vt:lpstr>
      <vt:lpstr>PowerPoint Presentation</vt:lpstr>
      <vt:lpstr>PowerPoint Presentation</vt:lpstr>
      <vt:lpstr> Page 247</vt:lpstr>
      <vt:lpstr>The absolutely essential detail is that the variation comes from genes (different alleles) and that the “fittest” individuals pass those useful alleles on to offspring.</vt:lpstr>
      <vt:lpstr>Evidence for Evolution</vt:lpstr>
      <vt:lpstr>PowerPoint Presentation</vt:lpstr>
      <vt:lpstr>PowerPoint Presentation</vt:lpstr>
      <vt:lpstr>PowerPoint Presentation</vt:lpstr>
      <vt:lpstr>PowerPoint Presentation</vt:lpstr>
      <vt:lpstr>PowerPoint Presentation</vt:lpstr>
      <vt:lpstr>PowerPoint Presentation</vt:lpstr>
      <vt:lpstr>Pangaea to present day….</vt:lpstr>
      <vt:lpstr>Recall…Darwin’s travels…</vt:lpstr>
      <vt:lpstr>PowerPoint Presentation</vt:lpstr>
      <vt:lpstr>  Fig. 14.15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 14.17</vt:lpstr>
    </vt:vector>
  </TitlesOfParts>
  <Company>Minot State University</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Biol 111 Minot State University</dc:title>
  <dc:creator>Heidi Super</dc:creator>
  <cp:lastModifiedBy>Microsoft Office User</cp:lastModifiedBy>
  <cp:revision>128</cp:revision>
  <dcterms:created xsi:type="dcterms:W3CDTF">2018-02-28T16:46:22Z</dcterms:created>
  <dcterms:modified xsi:type="dcterms:W3CDTF">2018-04-30T02:02:30Z</dcterms:modified>
</cp:coreProperties>
</file>